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72.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56.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24" r:id="rId275"/>
    <p:sldId id="525" r:id="rId276"/>
    <p:sldId id="526" r:id="rId277"/>
    <p:sldId id="527" r:id="rId278"/>
    <p:sldId id="528" r:id="rId279"/>
    <p:sldId id="529" r:id="rId280"/>
    <p:sldId id="530" r:id="rId281"/>
    <p:sldId id="531" r:id="rId282"/>
    <p:sldId id="532" r:id="rId283"/>
    <p:sldId id="533" r:id="rId284"/>
  </p:sldIdLst>
  <p:sldSz cy="5143500" cx="9144000"/>
  <p:notesSz cx="6858000" cy="9144000"/>
  <p:embeddedFontLst>
    <p:embeddedFont>
      <p:font typeface="Roboto"/>
      <p:regular r:id="rId285"/>
      <p:bold r:id="rId286"/>
      <p:italic r:id="rId287"/>
      <p:boldItalic r:id="rId288"/>
    </p:embeddedFont>
    <p:embeddedFont>
      <p:font typeface="Inconsolata"/>
      <p:regular r:id="rId289"/>
      <p:bold r:id="rId290"/>
    </p:embeddedFont>
    <p:embeddedFont>
      <p:font typeface="Montserrat"/>
      <p:regular r:id="rId291"/>
      <p:bold r:id="rId292"/>
      <p:italic r:id="rId293"/>
      <p:boldItalic r:id="rId294"/>
    </p:embeddedFont>
    <p:embeddedFont>
      <p:font typeface="Overpass"/>
      <p:regular r:id="rId295"/>
      <p:bold r:id="rId296"/>
      <p:italic r:id="rId297"/>
      <p:boldItalic r:id="rId29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25F8809-B546-4398-9678-E72E4CE059C3}">
  <a:tblStyle styleId="{625F8809-B546-4398-9678-E72E4CE059C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297" Type="http://schemas.openxmlformats.org/officeDocument/2006/relationships/font" Target="fonts/Overpass-italic.fntdata"/><Relationship Id="rId36" Type="http://schemas.openxmlformats.org/officeDocument/2006/relationships/slide" Target="slides/slide30.xml"/><Relationship Id="rId175" Type="http://schemas.openxmlformats.org/officeDocument/2006/relationships/slide" Target="slides/slide169.xml"/><Relationship Id="rId296" Type="http://schemas.openxmlformats.org/officeDocument/2006/relationships/font" Target="fonts/Overpass-bold.fntdata"/><Relationship Id="rId39" Type="http://schemas.openxmlformats.org/officeDocument/2006/relationships/slide" Target="slides/slide33.xml"/><Relationship Id="rId174" Type="http://schemas.openxmlformats.org/officeDocument/2006/relationships/slide" Target="slides/slide168.xml"/><Relationship Id="rId295" Type="http://schemas.openxmlformats.org/officeDocument/2006/relationships/font" Target="fonts/Overpass-regular.fntdata"/><Relationship Id="rId38" Type="http://schemas.openxmlformats.org/officeDocument/2006/relationships/slide" Target="slides/slide32.xml"/><Relationship Id="rId173" Type="http://schemas.openxmlformats.org/officeDocument/2006/relationships/slide" Target="slides/slide167.xml"/><Relationship Id="rId294" Type="http://schemas.openxmlformats.org/officeDocument/2006/relationships/font" Target="fonts/Montserrat-boldItalic.fntdata"/><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98" Type="http://schemas.openxmlformats.org/officeDocument/2006/relationships/font" Target="fonts/Overpass-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271" Type="http://schemas.openxmlformats.org/officeDocument/2006/relationships/slide" Target="slides/slide265.xml"/><Relationship Id="rId87" Type="http://schemas.openxmlformats.org/officeDocument/2006/relationships/slide" Target="slides/slide81.xml"/><Relationship Id="rId270" Type="http://schemas.openxmlformats.org/officeDocument/2006/relationships/slide" Target="slides/slide264.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269" Type="http://schemas.openxmlformats.org/officeDocument/2006/relationships/slide" Target="slides/slide263.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slide" Target="slides/slide258.xml"/><Relationship Id="rId142" Type="http://schemas.openxmlformats.org/officeDocument/2006/relationships/slide" Target="slides/slide136.xml"/><Relationship Id="rId263" Type="http://schemas.openxmlformats.org/officeDocument/2006/relationships/slide" Target="slides/slide257.xml"/><Relationship Id="rId141" Type="http://schemas.openxmlformats.org/officeDocument/2006/relationships/slide" Target="slides/slide135.xml"/><Relationship Id="rId262" Type="http://schemas.openxmlformats.org/officeDocument/2006/relationships/slide" Target="slides/slide256.xml"/><Relationship Id="rId140" Type="http://schemas.openxmlformats.org/officeDocument/2006/relationships/slide" Target="slides/slide134.xml"/><Relationship Id="rId261" Type="http://schemas.openxmlformats.org/officeDocument/2006/relationships/slide" Target="slides/slide255.xml"/><Relationship Id="rId5" Type="http://schemas.openxmlformats.org/officeDocument/2006/relationships/slideMaster" Target="slideMasters/slideMaster2.xml"/><Relationship Id="rId147" Type="http://schemas.openxmlformats.org/officeDocument/2006/relationships/slide" Target="slides/slide141.xml"/><Relationship Id="rId268" Type="http://schemas.openxmlformats.org/officeDocument/2006/relationships/slide" Target="slides/slide262.xml"/><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slide" Target="slides/slide261.xml"/><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slide" Target="slides/slide260.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slide" Target="slides/slide259.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slide" Target="slides/slide254.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slide" Target="slides/slide253.xml"/><Relationship Id="rId137" Type="http://schemas.openxmlformats.org/officeDocument/2006/relationships/slide" Target="slides/slide131.xml"/><Relationship Id="rId258" Type="http://schemas.openxmlformats.org/officeDocument/2006/relationships/slide" Target="slides/slide252.xml"/><Relationship Id="rId132" Type="http://schemas.openxmlformats.org/officeDocument/2006/relationships/slide" Target="slides/slide126.xml"/><Relationship Id="rId253" Type="http://schemas.openxmlformats.org/officeDocument/2006/relationships/slide" Target="slides/slide247.xml"/><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257" Type="http://schemas.openxmlformats.org/officeDocument/2006/relationships/slide" Target="slides/slide251.xml"/><Relationship Id="rId135" Type="http://schemas.openxmlformats.org/officeDocument/2006/relationships/slide" Target="slides/slide129.xml"/><Relationship Id="rId256" Type="http://schemas.openxmlformats.org/officeDocument/2006/relationships/slide" Target="slides/slide250.xml"/><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293" Type="http://schemas.openxmlformats.org/officeDocument/2006/relationships/font" Target="fonts/Montserrat-italic.fntdata"/><Relationship Id="rId65" Type="http://schemas.openxmlformats.org/officeDocument/2006/relationships/slide" Target="slides/slide59.xml"/><Relationship Id="rId171" Type="http://schemas.openxmlformats.org/officeDocument/2006/relationships/slide" Target="slides/slide165.xml"/><Relationship Id="rId292" Type="http://schemas.openxmlformats.org/officeDocument/2006/relationships/font" Target="fonts/Montserrat-bold.fntdata"/><Relationship Id="rId68" Type="http://schemas.openxmlformats.org/officeDocument/2006/relationships/slide" Target="slides/slide62.xml"/><Relationship Id="rId170" Type="http://schemas.openxmlformats.org/officeDocument/2006/relationships/slide" Target="slides/slide164.xml"/><Relationship Id="rId291" Type="http://schemas.openxmlformats.org/officeDocument/2006/relationships/font" Target="fonts/Montserrat-regular.fntdata"/><Relationship Id="rId67" Type="http://schemas.openxmlformats.org/officeDocument/2006/relationships/slide" Target="slides/slide61.xml"/><Relationship Id="rId290" Type="http://schemas.openxmlformats.org/officeDocument/2006/relationships/font" Target="fonts/Inconsolata-bold.fntdata"/><Relationship Id="rId60" Type="http://schemas.openxmlformats.org/officeDocument/2006/relationships/slide" Target="slides/slide54.xml"/><Relationship Id="rId165" Type="http://schemas.openxmlformats.org/officeDocument/2006/relationships/slide" Target="slides/slide159.xml"/><Relationship Id="rId286" Type="http://schemas.openxmlformats.org/officeDocument/2006/relationships/font" Target="fonts/Roboto-bold.fntdata"/><Relationship Id="rId69" Type="http://schemas.openxmlformats.org/officeDocument/2006/relationships/slide" Target="slides/slide63.xml"/><Relationship Id="rId164" Type="http://schemas.openxmlformats.org/officeDocument/2006/relationships/slide" Target="slides/slide158.xml"/><Relationship Id="rId285" Type="http://schemas.openxmlformats.org/officeDocument/2006/relationships/font" Target="fonts/Roboto-regular.fntdata"/><Relationship Id="rId163" Type="http://schemas.openxmlformats.org/officeDocument/2006/relationships/slide" Target="slides/slide157.xml"/><Relationship Id="rId284" Type="http://schemas.openxmlformats.org/officeDocument/2006/relationships/slide" Target="slides/slide278.xml"/><Relationship Id="rId162" Type="http://schemas.openxmlformats.org/officeDocument/2006/relationships/slide" Target="slides/slide156.xml"/><Relationship Id="rId283" Type="http://schemas.openxmlformats.org/officeDocument/2006/relationships/slide" Target="slides/slide277.xml"/><Relationship Id="rId169" Type="http://schemas.openxmlformats.org/officeDocument/2006/relationships/slide" Target="slides/slide163.xml"/><Relationship Id="rId168" Type="http://schemas.openxmlformats.org/officeDocument/2006/relationships/slide" Target="slides/slide162.xml"/><Relationship Id="rId289" Type="http://schemas.openxmlformats.org/officeDocument/2006/relationships/font" Target="fonts/Inconsolata-regular.fntdata"/><Relationship Id="rId167" Type="http://schemas.openxmlformats.org/officeDocument/2006/relationships/slide" Target="slides/slide161.xml"/><Relationship Id="rId288" Type="http://schemas.openxmlformats.org/officeDocument/2006/relationships/font" Target="fonts/Roboto-boldItalic.fntdata"/><Relationship Id="rId166" Type="http://schemas.openxmlformats.org/officeDocument/2006/relationships/slide" Target="slides/slide160.xml"/><Relationship Id="rId287" Type="http://schemas.openxmlformats.org/officeDocument/2006/relationships/font" Target="fonts/Roboto-italic.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282" Type="http://schemas.openxmlformats.org/officeDocument/2006/relationships/slide" Target="slides/slide276.xml"/><Relationship Id="rId54" Type="http://schemas.openxmlformats.org/officeDocument/2006/relationships/slide" Target="slides/slide48.xml"/><Relationship Id="rId160" Type="http://schemas.openxmlformats.org/officeDocument/2006/relationships/slide" Target="slides/slide154.xml"/><Relationship Id="rId281" Type="http://schemas.openxmlformats.org/officeDocument/2006/relationships/slide" Target="slides/slide275.xml"/><Relationship Id="rId57" Type="http://schemas.openxmlformats.org/officeDocument/2006/relationships/slide" Target="slides/slide51.xml"/><Relationship Id="rId280" Type="http://schemas.openxmlformats.org/officeDocument/2006/relationships/slide" Target="slides/slide274.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275" Type="http://schemas.openxmlformats.org/officeDocument/2006/relationships/slide" Target="slides/slide269.xml"/><Relationship Id="rId58" Type="http://schemas.openxmlformats.org/officeDocument/2006/relationships/slide" Target="slides/slide52.xml"/><Relationship Id="rId153" Type="http://schemas.openxmlformats.org/officeDocument/2006/relationships/slide" Target="slides/slide147.xml"/><Relationship Id="rId274" Type="http://schemas.openxmlformats.org/officeDocument/2006/relationships/slide" Target="slides/slide268.xml"/><Relationship Id="rId152" Type="http://schemas.openxmlformats.org/officeDocument/2006/relationships/slide" Target="slides/slide146.xml"/><Relationship Id="rId273" Type="http://schemas.openxmlformats.org/officeDocument/2006/relationships/slide" Target="slides/slide267.xml"/><Relationship Id="rId151" Type="http://schemas.openxmlformats.org/officeDocument/2006/relationships/slide" Target="slides/slide145.xml"/><Relationship Id="rId272" Type="http://schemas.openxmlformats.org/officeDocument/2006/relationships/slide" Target="slides/slide266.xml"/><Relationship Id="rId158" Type="http://schemas.openxmlformats.org/officeDocument/2006/relationships/slide" Target="slides/slide152.xml"/><Relationship Id="rId279" Type="http://schemas.openxmlformats.org/officeDocument/2006/relationships/slide" Target="slides/slide273.xml"/><Relationship Id="rId157" Type="http://schemas.openxmlformats.org/officeDocument/2006/relationships/slide" Target="slides/slide151.xml"/><Relationship Id="rId278" Type="http://schemas.openxmlformats.org/officeDocument/2006/relationships/slide" Target="slides/slide272.xml"/><Relationship Id="rId156" Type="http://schemas.openxmlformats.org/officeDocument/2006/relationships/slide" Target="slides/slide150.xml"/><Relationship Id="rId277" Type="http://schemas.openxmlformats.org/officeDocument/2006/relationships/slide" Target="slides/slide271.xml"/><Relationship Id="rId155" Type="http://schemas.openxmlformats.org/officeDocument/2006/relationships/slide" Target="slides/slide149.xml"/><Relationship Id="rId276" Type="http://schemas.openxmlformats.org/officeDocument/2006/relationships/slide" Target="slides/slide270.xml"/><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126" Type="http://schemas.openxmlformats.org/officeDocument/2006/relationships/slide" Target="slides/slide120.xml"/><Relationship Id="rId247" Type="http://schemas.openxmlformats.org/officeDocument/2006/relationships/slide" Target="slides/slide241.xml"/><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slide" Target="slides/slide240.xml"/><Relationship Id="rId124" Type="http://schemas.openxmlformats.org/officeDocument/2006/relationships/slide" Target="slides/slide118.xml"/><Relationship Id="rId245" Type="http://schemas.openxmlformats.org/officeDocument/2006/relationships/slide" Target="slides/slide239.xml"/><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a0aa915cb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a0aa915cb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9c53ac7671_0_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9c53ac7671_0_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9c53ac7671_0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9c53ac7671_0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9c53ac7671_0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9c53ac7671_0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9c53ac7671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9c53ac7671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9c53ac7671_0_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9c53ac7671_0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9c53ac7671_0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9c53ac7671_0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9c53ac7671_0_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9c53ac7671_0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9c53ac7671_0_1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9c53ac7671_0_1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9c53ac7671_0_1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9c53ac7671_0_1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9c53ac7671_0_1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9c53ac7671_0_1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4e02fd0239716f6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4e02fd0239716f6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9c53ac7671_0_1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9c53ac7671_0_1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9c53ac7671_0_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9c53ac7671_0_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9c53ac7671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9c53ac7671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9c53ac7671_0_9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9c53ac7671_0_9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9c53ac7671_0_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9c53ac7671_0_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g9c53ac7671_0_9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9c53ac7671_0_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g9c53ac7671_0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4" name="Google Shape;1284;g9c53ac7671_0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g9c53ac7671_0_1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5" name="Google Shape;1295;g9c53ac7671_0_1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g9c53ac7671_0_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9c53ac7671_0_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9c53ac7671_0_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9c53ac7671_0_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4e02fd0239716f6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4e02fd0239716f6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9c53ac7671_0_1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9c53ac7671_0_1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9c53ac7671_0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9c53ac7671_0_1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g9c53ac7671_0_1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0" name="Google Shape;1360;g9c53ac7671_0_1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9c53ac7671_0_1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9c53ac7671_0_1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9c53ac7671_0_1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9c53ac7671_0_1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g9c53ac7671_0_10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3" name="Google Shape;1403;g9c53ac7671_0_1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9c53ac7671_0_10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9c53ac7671_0_10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9c53ac7671_0_10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9c53ac7671_0_10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9c53ac7671_0_1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9c53ac7671_0_1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9c53ac7671_0_1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9c53ac7671_0_1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4e02fd0239716f6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4e02fd0239716f6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g9c53ac7671_0_1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1" name="Google Shape;1461;g9c53ac7671_0_1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9c53ac7671_0_1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9c53ac7671_0_1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9c53ac7671_0_1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2" name="Google Shape;1492;g9c53ac7671_0_1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g9c53ac7671_0_1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9" name="Google Shape;1509;g9c53ac7671_0_1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9c53ac7671_0_1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9c53ac7671_0_1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g9c53ac7671_0_1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3" name="Google Shape;1543;g9c53ac7671_0_1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9c53ac7671_0_1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9c53ac7671_0_1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7" name="Shape 1557"/>
        <p:cNvGrpSpPr/>
        <p:nvPr/>
      </p:nvGrpSpPr>
      <p:grpSpPr>
        <a:xfrm>
          <a:off x="0" y="0"/>
          <a:ext cx="0" cy="0"/>
          <a:chOff x="0" y="0"/>
          <a:chExt cx="0" cy="0"/>
        </a:xfrm>
      </p:grpSpPr>
      <p:sp>
        <p:nvSpPr>
          <p:cNvPr id="1558" name="Google Shape;1558;g9c53ac7671_0_1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9" name="Google Shape;1559;g9c53ac7671_0_1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6" name="Shape 1566"/>
        <p:cNvGrpSpPr/>
        <p:nvPr/>
      </p:nvGrpSpPr>
      <p:grpSpPr>
        <a:xfrm>
          <a:off x="0" y="0"/>
          <a:ext cx="0" cy="0"/>
          <a:chOff x="0" y="0"/>
          <a:chExt cx="0" cy="0"/>
        </a:xfrm>
      </p:grpSpPr>
      <p:sp>
        <p:nvSpPr>
          <p:cNvPr id="1567" name="Google Shape;1567;g9c53ac7671_0_1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8" name="Google Shape;1568;g9c53ac7671_0_1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g9c53ac7671_0_1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9" name="Google Shape;1579;g9c53ac7671_0_1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4e02fd0239716f6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4e02fd0239716f6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g9c53ac7671_0_1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2" name="Google Shape;1592;g9c53ac7671_0_1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g9c53ac7671_0_1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7" name="Google Shape;1607;g9c53ac7671_0_1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g9c53ac7671_0_1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3" name="Google Shape;1623;g9c53ac7671_0_1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7" name="Shape 1637"/>
        <p:cNvGrpSpPr/>
        <p:nvPr/>
      </p:nvGrpSpPr>
      <p:grpSpPr>
        <a:xfrm>
          <a:off x="0" y="0"/>
          <a:ext cx="0" cy="0"/>
          <a:chOff x="0" y="0"/>
          <a:chExt cx="0" cy="0"/>
        </a:xfrm>
      </p:grpSpPr>
      <p:sp>
        <p:nvSpPr>
          <p:cNvPr id="1638" name="Google Shape;1638;g9c53ac7671_0_1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9" name="Google Shape;1639;g9c53ac7671_0_1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6" name="Shape 1656"/>
        <p:cNvGrpSpPr/>
        <p:nvPr/>
      </p:nvGrpSpPr>
      <p:grpSpPr>
        <a:xfrm>
          <a:off x="0" y="0"/>
          <a:ext cx="0" cy="0"/>
          <a:chOff x="0" y="0"/>
          <a:chExt cx="0" cy="0"/>
        </a:xfrm>
      </p:grpSpPr>
      <p:sp>
        <p:nvSpPr>
          <p:cNvPr id="1657" name="Google Shape;1657;g9c53ac7671_0_1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8" name="Google Shape;1658;g9c53ac7671_0_1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4" name="Shape 1664"/>
        <p:cNvGrpSpPr/>
        <p:nvPr/>
      </p:nvGrpSpPr>
      <p:grpSpPr>
        <a:xfrm>
          <a:off x="0" y="0"/>
          <a:ext cx="0" cy="0"/>
          <a:chOff x="0" y="0"/>
          <a:chExt cx="0" cy="0"/>
        </a:xfrm>
      </p:grpSpPr>
      <p:sp>
        <p:nvSpPr>
          <p:cNvPr id="1665" name="Google Shape;1665;ga0aa915cb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6" name="Google Shape;1666;ga0aa915cb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1" name="Shape 1671"/>
        <p:cNvGrpSpPr/>
        <p:nvPr/>
      </p:nvGrpSpPr>
      <p:grpSpPr>
        <a:xfrm>
          <a:off x="0" y="0"/>
          <a:ext cx="0" cy="0"/>
          <a:chOff x="0" y="0"/>
          <a:chExt cx="0" cy="0"/>
        </a:xfrm>
      </p:grpSpPr>
      <p:sp>
        <p:nvSpPr>
          <p:cNvPr id="1672" name="Google Shape;1672;ga0aa915cb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3" name="Google Shape;1673;ga0aa915cb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9" name="Shape 1679"/>
        <p:cNvGrpSpPr/>
        <p:nvPr/>
      </p:nvGrpSpPr>
      <p:grpSpPr>
        <a:xfrm>
          <a:off x="0" y="0"/>
          <a:ext cx="0" cy="0"/>
          <a:chOff x="0" y="0"/>
          <a:chExt cx="0" cy="0"/>
        </a:xfrm>
      </p:grpSpPr>
      <p:sp>
        <p:nvSpPr>
          <p:cNvPr id="1680" name="Google Shape;1680;g9d561125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1" name="Google Shape;1681;g9d561125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7" name="Shape 1687"/>
        <p:cNvGrpSpPr/>
        <p:nvPr/>
      </p:nvGrpSpPr>
      <p:grpSpPr>
        <a:xfrm>
          <a:off x="0" y="0"/>
          <a:ext cx="0" cy="0"/>
          <a:chOff x="0" y="0"/>
          <a:chExt cx="0" cy="0"/>
        </a:xfrm>
      </p:grpSpPr>
      <p:sp>
        <p:nvSpPr>
          <p:cNvPr id="1688" name="Google Shape;1688;g9d561125a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9" name="Google Shape;1689;g9d561125a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ga0aa915cb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7" name="Google Shape;1697;ga0aa915cb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4e02fd0239716f6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4e02fd0239716f6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2" name="Shape 1702"/>
        <p:cNvGrpSpPr/>
        <p:nvPr/>
      </p:nvGrpSpPr>
      <p:grpSpPr>
        <a:xfrm>
          <a:off x="0" y="0"/>
          <a:ext cx="0" cy="0"/>
          <a:chOff x="0" y="0"/>
          <a:chExt cx="0" cy="0"/>
        </a:xfrm>
      </p:grpSpPr>
      <p:sp>
        <p:nvSpPr>
          <p:cNvPr id="1703" name="Google Shape;1703;g4e02fd0239716f6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4" name="Google Shape;1704;g4e02fd0239716f6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0" name="Shape 1710"/>
        <p:cNvGrpSpPr/>
        <p:nvPr/>
      </p:nvGrpSpPr>
      <p:grpSpPr>
        <a:xfrm>
          <a:off x="0" y="0"/>
          <a:ext cx="0" cy="0"/>
          <a:chOff x="0" y="0"/>
          <a:chExt cx="0" cy="0"/>
        </a:xfrm>
      </p:grpSpPr>
      <p:sp>
        <p:nvSpPr>
          <p:cNvPr id="1711" name="Google Shape;1711;g9d561125a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2" name="Google Shape;1712;g9d561125a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8" name="Shape 1718"/>
        <p:cNvGrpSpPr/>
        <p:nvPr/>
      </p:nvGrpSpPr>
      <p:grpSpPr>
        <a:xfrm>
          <a:off x="0" y="0"/>
          <a:ext cx="0" cy="0"/>
          <a:chOff x="0" y="0"/>
          <a:chExt cx="0" cy="0"/>
        </a:xfrm>
      </p:grpSpPr>
      <p:sp>
        <p:nvSpPr>
          <p:cNvPr id="1719" name="Google Shape;1719;g9d561125a5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0" name="Google Shape;1720;g9d561125a5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6" name="Shape 1726"/>
        <p:cNvGrpSpPr/>
        <p:nvPr/>
      </p:nvGrpSpPr>
      <p:grpSpPr>
        <a:xfrm>
          <a:off x="0" y="0"/>
          <a:ext cx="0" cy="0"/>
          <a:chOff x="0" y="0"/>
          <a:chExt cx="0" cy="0"/>
        </a:xfrm>
      </p:grpSpPr>
      <p:sp>
        <p:nvSpPr>
          <p:cNvPr id="1727" name="Google Shape;1727;g9d561125a5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8" name="Google Shape;1728;g9d561125a5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4" name="Shape 1734"/>
        <p:cNvGrpSpPr/>
        <p:nvPr/>
      </p:nvGrpSpPr>
      <p:grpSpPr>
        <a:xfrm>
          <a:off x="0" y="0"/>
          <a:ext cx="0" cy="0"/>
          <a:chOff x="0" y="0"/>
          <a:chExt cx="0" cy="0"/>
        </a:xfrm>
      </p:grpSpPr>
      <p:sp>
        <p:nvSpPr>
          <p:cNvPr id="1735" name="Google Shape;1735;g9d561125a5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6" name="Google Shape;1736;g9d561125a5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g9d561125a5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4" name="Google Shape;1744;g9d561125a5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0" name="Shape 1750"/>
        <p:cNvGrpSpPr/>
        <p:nvPr/>
      </p:nvGrpSpPr>
      <p:grpSpPr>
        <a:xfrm>
          <a:off x="0" y="0"/>
          <a:ext cx="0" cy="0"/>
          <a:chOff x="0" y="0"/>
          <a:chExt cx="0" cy="0"/>
        </a:xfrm>
      </p:grpSpPr>
      <p:sp>
        <p:nvSpPr>
          <p:cNvPr id="1751" name="Google Shape;1751;g9d561125a5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2" name="Google Shape;1752;g9d561125a5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8" name="Shape 1758"/>
        <p:cNvGrpSpPr/>
        <p:nvPr/>
      </p:nvGrpSpPr>
      <p:grpSpPr>
        <a:xfrm>
          <a:off x="0" y="0"/>
          <a:ext cx="0" cy="0"/>
          <a:chOff x="0" y="0"/>
          <a:chExt cx="0" cy="0"/>
        </a:xfrm>
      </p:grpSpPr>
      <p:sp>
        <p:nvSpPr>
          <p:cNvPr id="1759" name="Google Shape;1759;g9d561125a5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0" name="Google Shape;1760;g9d561125a5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2" name="Shape 1772"/>
        <p:cNvGrpSpPr/>
        <p:nvPr/>
      </p:nvGrpSpPr>
      <p:grpSpPr>
        <a:xfrm>
          <a:off x="0" y="0"/>
          <a:ext cx="0" cy="0"/>
          <a:chOff x="0" y="0"/>
          <a:chExt cx="0" cy="0"/>
        </a:xfrm>
      </p:grpSpPr>
      <p:sp>
        <p:nvSpPr>
          <p:cNvPr id="1773" name="Google Shape;1773;g9d561125a5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4" name="Google Shape;1774;g9d561125a5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9" name="Shape 1789"/>
        <p:cNvGrpSpPr/>
        <p:nvPr/>
      </p:nvGrpSpPr>
      <p:grpSpPr>
        <a:xfrm>
          <a:off x="0" y="0"/>
          <a:ext cx="0" cy="0"/>
          <a:chOff x="0" y="0"/>
          <a:chExt cx="0" cy="0"/>
        </a:xfrm>
      </p:grpSpPr>
      <p:sp>
        <p:nvSpPr>
          <p:cNvPr id="1790" name="Google Shape;1790;g9d561125a5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1" name="Google Shape;1791;g9d561125a5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4e02fd0239716f6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4e02fd0239716f6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3" name="Shape 1803"/>
        <p:cNvGrpSpPr/>
        <p:nvPr/>
      </p:nvGrpSpPr>
      <p:grpSpPr>
        <a:xfrm>
          <a:off x="0" y="0"/>
          <a:ext cx="0" cy="0"/>
          <a:chOff x="0" y="0"/>
          <a:chExt cx="0" cy="0"/>
        </a:xfrm>
      </p:grpSpPr>
      <p:sp>
        <p:nvSpPr>
          <p:cNvPr id="1804" name="Google Shape;1804;g9d561125a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5" name="Google Shape;1805;g9d561125a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1" name="Shape 1811"/>
        <p:cNvGrpSpPr/>
        <p:nvPr/>
      </p:nvGrpSpPr>
      <p:grpSpPr>
        <a:xfrm>
          <a:off x="0" y="0"/>
          <a:ext cx="0" cy="0"/>
          <a:chOff x="0" y="0"/>
          <a:chExt cx="0" cy="0"/>
        </a:xfrm>
      </p:grpSpPr>
      <p:sp>
        <p:nvSpPr>
          <p:cNvPr id="1812" name="Google Shape;1812;g9d561125a5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3" name="Google Shape;1813;g9d561125a5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4" name="Shape 1824"/>
        <p:cNvGrpSpPr/>
        <p:nvPr/>
      </p:nvGrpSpPr>
      <p:grpSpPr>
        <a:xfrm>
          <a:off x="0" y="0"/>
          <a:ext cx="0" cy="0"/>
          <a:chOff x="0" y="0"/>
          <a:chExt cx="0" cy="0"/>
        </a:xfrm>
      </p:grpSpPr>
      <p:sp>
        <p:nvSpPr>
          <p:cNvPr id="1825" name="Google Shape;1825;g9d561125a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6" name="Google Shape;1826;g9d561125a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2" name="Shape 1832"/>
        <p:cNvGrpSpPr/>
        <p:nvPr/>
      </p:nvGrpSpPr>
      <p:grpSpPr>
        <a:xfrm>
          <a:off x="0" y="0"/>
          <a:ext cx="0" cy="0"/>
          <a:chOff x="0" y="0"/>
          <a:chExt cx="0" cy="0"/>
        </a:xfrm>
      </p:grpSpPr>
      <p:sp>
        <p:nvSpPr>
          <p:cNvPr id="1833" name="Google Shape;1833;g9d561125a5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4" name="Google Shape;1834;g9d561125a5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0" name="Shape 1840"/>
        <p:cNvGrpSpPr/>
        <p:nvPr/>
      </p:nvGrpSpPr>
      <p:grpSpPr>
        <a:xfrm>
          <a:off x="0" y="0"/>
          <a:ext cx="0" cy="0"/>
          <a:chOff x="0" y="0"/>
          <a:chExt cx="0" cy="0"/>
        </a:xfrm>
      </p:grpSpPr>
      <p:sp>
        <p:nvSpPr>
          <p:cNvPr id="1841" name="Google Shape;1841;g9d561125a5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2" name="Google Shape;1842;g9d561125a5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8" name="Shape 1848"/>
        <p:cNvGrpSpPr/>
        <p:nvPr/>
      </p:nvGrpSpPr>
      <p:grpSpPr>
        <a:xfrm>
          <a:off x="0" y="0"/>
          <a:ext cx="0" cy="0"/>
          <a:chOff x="0" y="0"/>
          <a:chExt cx="0" cy="0"/>
        </a:xfrm>
      </p:grpSpPr>
      <p:sp>
        <p:nvSpPr>
          <p:cNvPr id="1849" name="Google Shape;1849;g9d561125a5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0" name="Google Shape;1850;g9d561125a5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6" name="Shape 1856"/>
        <p:cNvGrpSpPr/>
        <p:nvPr/>
      </p:nvGrpSpPr>
      <p:grpSpPr>
        <a:xfrm>
          <a:off x="0" y="0"/>
          <a:ext cx="0" cy="0"/>
          <a:chOff x="0" y="0"/>
          <a:chExt cx="0" cy="0"/>
        </a:xfrm>
      </p:grpSpPr>
      <p:sp>
        <p:nvSpPr>
          <p:cNvPr id="1857" name="Google Shape;1857;g9d561125a5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8" name="Google Shape;1858;g9d561125a5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4" name="Shape 1864"/>
        <p:cNvGrpSpPr/>
        <p:nvPr/>
      </p:nvGrpSpPr>
      <p:grpSpPr>
        <a:xfrm>
          <a:off x="0" y="0"/>
          <a:ext cx="0" cy="0"/>
          <a:chOff x="0" y="0"/>
          <a:chExt cx="0" cy="0"/>
        </a:xfrm>
      </p:grpSpPr>
      <p:sp>
        <p:nvSpPr>
          <p:cNvPr id="1865" name="Google Shape;1865;g9d561125a5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6" name="Google Shape;1866;g9d561125a5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2" name="Shape 1872"/>
        <p:cNvGrpSpPr/>
        <p:nvPr/>
      </p:nvGrpSpPr>
      <p:grpSpPr>
        <a:xfrm>
          <a:off x="0" y="0"/>
          <a:ext cx="0" cy="0"/>
          <a:chOff x="0" y="0"/>
          <a:chExt cx="0" cy="0"/>
        </a:xfrm>
      </p:grpSpPr>
      <p:sp>
        <p:nvSpPr>
          <p:cNvPr id="1873" name="Google Shape;1873;g9d561125a5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4" name="Google Shape;1874;g9d561125a5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0" name="Shape 1880"/>
        <p:cNvGrpSpPr/>
        <p:nvPr/>
      </p:nvGrpSpPr>
      <p:grpSpPr>
        <a:xfrm>
          <a:off x="0" y="0"/>
          <a:ext cx="0" cy="0"/>
          <a:chOff x="0" y="0"/>
          <a:chExt cx="0" cy="0"/>
        </a:xfrm>
      </p:grpSpPr>
      <p:sp>
        <p:nvSpPr>
          <p:cNvPr id="1881" name="Google Shape;1881;g4e02fd0239716f6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2" name="Google Shape;1882;g4e02fd0239716f6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4e02fd0239716f6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4e02fd0239716f6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8" name="Shape 1888"/>
        <p:cNvGrpSpPr/>
        <p:nvPr/>
      </p:nvGrpSpPr>
      <p:grpSpPr>
        <a:xfrm>
          <a:off x="0" y="0"/>
          <a:ext cx="0" cy="0"/>
          <a:chOff x="0" y="0"/>
          <a:chExt cx="0" cy="0"/>
        </a:xfrm>
      </p:grpSpPr>
      <p:sp>
        <p:nvSpPr>
          <p:cNvPr id="1889" name="Google Shape;1889;ga0ec1a7c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0" name="Google Shape;1890;ga0ec1a7c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6" name="Shape 1896"/>
        <p:cNvGrpSpPr/>
        <p:nvPr/>
      </p:nvGrpSpPr>
      <p:grpSpPr>
        <a:xfrm>
          <a:off x="0" y="0"/>
          <a:ext cx="0" cy="0"/>
          <a:chOff x="0" y="0"/>
          <a:chExt cx="0" cy="0"/>
        </a:xfrm>
      </p:grpSpPr>
      <p:sp>
        <p:nvSpPr>
          <p:cNvPr id="1897" name="Google Shape;1897;ga0aa915cb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8" name="Google Shape;1898;ga0aa915cb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4" name="Shape 1904"/>
        <p:cNvGrpSpPr/>
        <p:nvPr/>
      </p:nvGrpSpPr>
      <p:grpSpPr>
        <a:xfrm>
          <a:off x="0" y="0"/>
          <a:ext cx="0" cy="0"/>
          <a:chOff x="0" y="0"/>
          <a:chExt cx="0" cy="0"/>
        </a:xfrm>
      </p:grpSpPr>
      <p:sp>
        <p:nvSpPr>
          <p:cNvPr id="1905" name="Google Shape;1905;g9d561125a5_0_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6" name="Google Shape;1906;g9d561125a5_0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2" name="Shape 1912"/>
        <p:cNvGrpSpPr/>
        <p:nvPr/>
      </p:nvGrpSpPr>
      <p:grpSpPr>
        <a:xfrm>
          <a:off x="0" y="0"/>
          <a:ext cx="0" cy="0"/>
          <a:chOff x="0" y="0"/>
          <a:chExt cx="0" cy="0"/>
        </a:xfrm>
      </p:grpSpPr>
      <p:sp>
        <p:nvSpPr>
          <p:cNvPr id="1913" name="Google Shape;1913;g9d561125a5_0_1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4" name="Google Shape;1914;g9d561125a5_0_1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0" name="Shape 1920"/>
        <p:cNvGrpSpPr/>
        <p:nvPr/>
      </p:nvGrpSpPr>
      <p:grpSpPr>
        <a:xfrm>
          <a:off x="0" y="0"/>
          <a:ext cx="0" cy="0"/>
          <a:chOff x="0" y="0"/>
          <a:chExt cx="0" cy="0"/>
        </a:xfrm>
      </p:grpSpPr>
      <p:sp>
        <p:nvSpPr>
          <p:cNvPr id="1921" name="Google Shape;1921;g9d561125a5_0_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2" name="Google Shape;1922;g9d561125a5_0_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8" name="Shape 1928"/>
        <p:cNvGrpSpPr/>
        <p:nvPr/>
      </p:nvGrpSpPr>
      <p:grpSpPr>
        <a:xfrm>
          <a:off x="0" y="0"/>
          <a:ext cx="0" cy="0"/>
          <a:chOff x="0" y="0"/>
          <a:chExt cx="0" cy="0"/>
        </a:xfrm>
      </p:grpSpPr>
      <p:sp>
        <p:nvSpPr>
          <p:cNvPr id="1929" name="Google Shape;1929;g9d561125a5_0_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0" name="Google Shape;1930;g9d561125a5_0_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6" name="Shape 1936"/>
        <p:cNvGrpSpPr/>
        <p:nvPr/>
      </p:nvGrpSpPr>
      <p:grpSpPr>
        <a:xfrm>
          <a:off x="0" y="0"/>
          <a:ext cx="0" cy="0"/>
          <a:chOff x="0" y="0"/>
          <a:chExt cx="0" cy="0"/>
        </a:xfrm>
      </p:grpSpPr>
      <p:sp>
        <p:nvSpPr>
          <p:cNvPr id="1937" name="Google Shape;1937;g9d561125a5_0_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8" name="Google Shape;1938;g9d561125a5_0_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4" name="Shape 1944"/>
        <p:cNvGrpSpPr/>
        <p:nvPr/>
      </p:nvGrpSpPr>
      <p:grpSpPr>
        <a:xfrm>
          <a:off x="0" y="0"/>
          <a:ext cx="0" cy="0"/>
          <a:chOff x="0" y="0"/>
          <a:chExt cx="0" cy="0"/>
        </a:xfrm>
      </p:grpSpPr>
      <p:sp>
        <p:nvSpPr>
          <p:cNvPr id="1945" name="Google Shape;1945;g9d561125a5_0_1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6" name="Google Shape;1946;g9d561125a5_0_1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2" name="Shape 1952"/>
        <p:cNvGrpSpPr/>
        <p:nvPr/>
      </p:nvGrpSpPr>
      <p:grpSpPr>
        <a:xfrm>
          <a:off x="0" y="0"/>
          <a:ext cx="0" cy="0"/>
          <a:chOff x="0" y="0"/>
          <a:chExt cx="0" cy="0"/>
        </a:xfrm>
      </p:grpSpPr>
      <p:sp>
        <p:nvSpPr>
          <p:cNvPr id="1953" name="Google Shape;1953;g9d561125a5_0_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4" name="Google Shape;1954;g9d561125a5_0_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1" name="Shape 1961"/>
        <p:cNvGrpSpPr/>
        <p:nvPr/>
      </p:nvGrpSpPr>
      <p:grpSpPr>
        <a:xfrm>
          <a:off x="0" y="0"/>
          <a:ext cx="0" cy="0"/>
          <a:chOff x="0" y="0"/>
          <a:chExt cx="0" cy="0"/>
        </a:xfrm>
      </p:grpSpPr>
      <p:sp>
        <p:nvSpPr>
          <p:cNvPr id="1962" name="Google Shape;1962;g9d561125a5_0_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3" name="Google Shape;1963;g9d561125a5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4e02fd0239716f6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4e02fd0239716f6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0" name="Shape 1970"/>
        <p:cNvGrpSpPr/>
        <p:nvPr/>
      </p:nvGrpSpPr>
      <p:grpSpPr>
        <a:xfrm>
          <a:off x="0" y="0"/>
          <a:ext cx="0" cy="0"/>
          <a:chOff x="0" y="0"/>
          <a:chExt cx="0" cy="0"/>
        </a:xfrm>
      </p:grpSpPr>
      <p:sp>
        <p:nvSpPr>
          <p:cNvPr id="1971" name="Google Shape;1971;g9d561125a5_0_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2" name="Google Shape;1972;g9d561125a5_0_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9" name="Shape 1979"/>
        <p:cNvGrpSpPr/>
        <p:nvPr/>
      </p:nvGrpSpPr>
      <p:grpSpPr>
        <a:xfrm>
          <a:off x="0" y="0"/>
          <a:ext cx="0" cy="0"/>
          <a:chOff x="0" y="0"/>
          <a:chExt cx="0" cy="0"/>
        </a:xfrm>
      </p:grpSpPr>
      <p:sp>
        <p:nvSpPr>
          <p:cNvPr id="1980" name="Google Shape;1980;g9d561125a5_0_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1" name="Google Shape;1981;g9d561125a5_0_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0" name="Shape 1990"/>
        <p:cNvGrpSpPr/>
        <p:nvPr/>
      </p:nvGrpSpPr>
      <p:grpSpPr>
        <a:xfrm>
          <a:off x="0" y="0"/>
          <a:ext cx="0" cy="0"/>
          <a:chOff x="0" y="0"/>
          <a:chExt cx="0" cy="0"/>
        </a:xfrm>
      </p:grpSpPr>
      <p:sp>
        <p:nvSpPr>
          <p:cNvPr id="1991" name="Google Shape;1991;g9d561125a5_0_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2" name="Google Shape;1992;g9d561125a5_0_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9" name="Shape 1999"/>
        <p:cNvGrpSpPr/>
        <p:nvPr/>
      </p:nvGrpSpPr>
      <p:grpSpPr>
        <a:xfrm>
          <a:off x="0" y="0"/>
          <a:ext cx="0" cy="0"/>
          <a:chOff x="0" y="0"/>
          <a:chExt cx="0" cy="0"/>
        </a:xfrm>
      </p:grpSpPr>
      <p:sp>
        <p:nvSpPr>
          <p:cNvPr id="2000" name="Google Shape;2000;g9d561125a5_0_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1" name="Google Shape;2001;g9d561125a5_0_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8" name="Shape 2008"/>
        <p:cNvGrpSpPr/>
        <p:nvPr/>
      </p:nvGrpSpPr>
      <p:grpSpPr>
        <a:xfrm>
          <a:off x="0" y="0"/>
          <a:ext cx="0" cy="0"/>
          <a:chOff x="0" y="0"/>
          <a:chExt cx="0" cy="0"/>
        </a:xfrm>
      </p:grpSpPr>
      <p:sp>
        <p:nvSpPr>
          <p:cNvPr id="2009" name="Google Shape;2009;g9d561125a5_0_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0" name="Google Shape;2010;g9d561125a5_0_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6" name="Shape 2016"/>
        <p:cNvGrpSpPr/>
        <p:nvPr/>
      </p:nvGrpSpPr>
      <p:grpSpPr>
        <a:xfrm>
          <a:off x="0" y="0"/>
          <a:ext cx="0" cy="0"/>
          <a:chOff x="0" y="0"/>
          <a:chExt cx="0" cy="0"/>
        </a:xfrm>
      </p:grpSpPr>
      <p:sp>
        <p:nvSpPr>
          <p:cNvPr id="2017" name="Google Shape;2017;g9d561125a5_0_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8" name="Google Shape;2018;g9d561125a5_0_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4" name="Shape 2024"/>
        <p:cNvGrpSpPr/>
        <p:nvPr/>
      </p:nvGrpSpPr>
      <p:grpSpPr>
        <a:xfrm>
          <a:off x="0" y="0"/>
          <a:ext cx="0" cy="0"/>
          <a:chOff x="0" y="0"/>
          <a:chExt cx="0" cy="0"/>
        </a:xfrm>
      </p:grpSpPr>
      <p:sp>
        <p:nvSpPr>
          <p:cNvPr id="2025" name="Google Shape;2025;g9d561125a5_0_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6" name="Google Shape;2026;g9d561125a5_0_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2" name="Shape 2032"/>
        <p:cNvGrpSpPr/>
        <p:nvPr/>
      </p:nvGrpSpPr>
      <p:grpSpPr>
        <a:xfrm>
          <a:off x="0" y="0"/>
          <a:ext cx="0" cy="0"/>
          <a:chOff x="0" y="0"/>
          <a:chExt cx="0" cy="0"/>
        </a:xfrm>
      </p:grpSpPr>
      <p:sp>
        <p:nvSpPr>
          <p:cNvPr id="2033" name="Google Shape;2033;g9d561125a5_0_10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4" name="Google Shape;2034;g9d561125a5_0_1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0" name="Shape 2040"/>
        <p:cNvGrpSpPr/>
        <p:nvPr/>
      </p:nvGrpSpPr>
      <p:grpSpPr>
        <a:xfrm>
          <a:off x="0" y="0"/>
          <a:ext cx="0" cy="0"/>
          <a:chOff x="0" y="0"/>
          <a:chExt cx="0" cy="0"/>
        </a:xfrm>
      </p:grpSpPr>
      <p:sp>
        <p:nvSpPr>
          <p:cNvPr id="2041" name="Google Shape;2041;g9d561125a5_0_9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2" name="Google Shape;2042;g9d561125a5_0_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8" name="Shape 2048"/>
        <p:cNvGrpSpPr/>
        <p:nvPr/>
      </p:nvGrpSpPr>
      <p:grpSpPr>
        <a:xfrm>
          <a:off x="0" y="0"/>
          <a:ext cx="0" cy="0"/>
          <a:chOff x="0" y="0"/>
          <a:chExt cx="0" cy="0"/>
        </a:xfrm>
      </p:grpSpPr>
      <p:sp>
        <p:nvSpPr>
          <p:cNvPr id="2049" name="Google Shape;2049;g9d561125a5_0_1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0" name="Google Shape;2050;g9d561125a5_0_1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4e02fd0239716f6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4e02fd0239716f6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5" name="Shape 2055"/>
        <p:cNvGrpSpPr/>
        <p:nvPr/>
      </p:nvGrpSpPr>
      <p:grpSpPr>
        <a:xfrm>
          <a:off x="0" y="0"/>
          <a:ext cx="0" cy="0"/>
          <a:chOff x="0" y="0"/>
          <a:chExt cx="0" cy="0"/>
        </a:xfrm>
      </p:grpSpPr>
      <p:sp>
        <p:nvSpPr>
          <p:cNvPr id="2056" name="Google Shape;2056;g9d561125a5_0_10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7" name="Google Shape;2057;g9d561125a5_0_1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3" name="Shape 2063"/>
        <p:cNvGrpSpPr/>
        <p:nvPr/>
      </p:nvGrpSpPr>
      <p:grpSpPr>
        <a:xfrm>
          <a:off x="0" y="0"/>
          <a:ext cx="0" cy="0"/>
          <a:chOff x="0" y="0"/>
          <a:chExt cx="0" cy="0"/>
        </a:xfrm>
      </p:grpSpPr>
      <p:sp>
        <p:nvSpPr>
          <p:cNvPr id="2064" name="Google Shape;2064;g9d561125a5_0_1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5" name="Google Shape;2065;g9d561125a5_0_1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2" name="Shape 2072"/>
        <p:cNvGrpSpPr/>
        <p:nvPr/>
      </p:nvGrpSpPr>
      <p:grpSpPr>
        <a:xfrm>
          <a:off x="0" y="0"/>
          <a:ext cx="0" cy="0"/>
          <a:chOff x="0" y="0"/>
          <a:chExt cx="0" cy="0"/>
        </a:xfrm>
      </p:grpSpPr>
      <p:sp>
        <p:nvSpPr>
          <p:cNvPr id="2073" name="Google Shape;2073;g9d561125a5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4" name="Google Shape;2074;g9d561125a5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1" name="Shape 2081"/>
        <p:cNvGrpSpPr/>
        <p:nvPr/>
      </p:nvGrpSpPr>
      <p:grpSpPr>
        <a:xfrm>
          <a:off x="0" y="0"/>
          <a:ext cx="0" cy="0"/>
          <a:chOff x="0" y="0"/>
          <a:chExt cx="0" cy="0"/>
        </a:xfrm>
      </p:grpSpPr>
      <p:sp>
        <p:nvSpPr>
          <p:cNvPr id="2082" name="Google Shape;2082;g9d561125a5_0_1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3" name="Google Shape;2083;g9d561125a5_0_1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9" name="Shape 2089"/>
        <p:cNvGrpSpPr/>
        <p:nvPr/>
      </p:nvGrpSpPr>
      <p:grpSpPr>
        <a:xfrm>
          <a:off x="0" y="0"/>
          <a:ext cx="0" cy="0"/>
          <a:chOff x="0" y="0"/>
          <a:chExt cx="0" cy="0"/>
        </a:xfrm>
      </p:grpSpPr>
      <p:sp>
        <p:nvSpPr>
          <p:cNvPr id="2090" name="Google Shape;2090;g9d561125a5_0_10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1" name="Google Shape;2091;g9d561125a5_0_10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8" name="Shape 2098"/>
        <p:cNvGrpSpPr/>
        <p:nvPr/>
      </p:nvGrpSpPr>
      <p:grpSpPr>
        <a:xfrm>
          <a:off x="0" y="0"/>
          <a:ext cx="0" cy="0"/>
          <a:chOff x="0" y="0"/>
          <a:chExt cx="0" cy="0"/>
        </a:xfrm>
      </p:grpSpPr>
      <p:sp>
        <p:nvSpPr>
          <p:cNvPr id="2099" name="Google Shape;2099;g9d561125a5_0_1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0" name="Google Shape;2100;g9d561125a5_0_1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7" name="Shape 2107"/>
        <p:cNvGrpSpPr/>
        <p:nvPr/>
      </p:nvGrpSpPr>
      <p:grpSpPr>
        <a:xfrm>
          <a:off x="0" y="0"/>
          <a:ext cx="0" cy="0"/>
          <a:chOff x="0" y="0"/>
          <a:chExt cx="0" cy="0"/>
        </a:xfrm>
      </p:grpSpPr>
      <p:sp>
        <p:nvSpPr>
          <p:cNvPr id="2108" name="Google Shape;2108;g9d561125a5_0_1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9" name="Google Shape;2109;g9d561125a5_0_1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6" name="Shape 2116"/>
        <p:cNvGrpSpPr/>
        <p:nvPr/>
      </p:nvGrpSpPr>
      <p:grpSpPr>
        <a:xfrm>
          <a:off x="0" y="0"/>
          <a:ext cx="0" cy="0"/>
          <a:chOff x="0" y="0"/>
          <a:chExt cx="0" cy="0"/>
        </a:xfrm>
      </p:grpSpPr>
      <p:sp>
        <p:nvSpPr>
          <p:cNvPr id="2117" name="Google Shape;2117;g9d561125a5_0_1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8" name="Google Shape;2118;g9d561125a5_0_1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5" name="Shape 2125"/>
        <p:cNvGrpSpPr/>
        <p:nvPr/>
      </p:nvGrpSpPr>
      <p:grpSpPr>
        <a:xfrm>
          <a:off x="0" y="0"/>
          <a:ext cx="0" cy="0"/>
          <a:chOff x="0" y="0"/>
          <a:chExt cx="0" cy="0"/>
        </a:xfrm>
      </p:grpSpPr>
      <p:sp>
        <p:nvSpPr>
          <p:cNvPr id="2126" name="Google Shape;2126;g9d561125a5_0_1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7" name="Google Shape;2127;g9d561125a5_0_1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4" name="Shape 2134"/>
        <p:cNvGrpSpPr/>
        <p:nvPr/>
      </p:nvGrpSpPr>
      <p:grpSpPr>
        <a:xfrm>
          <a:off x="0" y="0"/>
          <a:ext cx="0" cy="0"/>
          <a:chOff x="0" y="0"/>
          <a:chExt cx="0" cy="0"/>
        </a:xfrm>
      </p:grpSpPr>
      <p:sp>
        <p:nvSpPr>
          <p:cNvPr id="2135" name="Google Shape;2135;g9d561125a5_0_1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6" name="Google Shape;2136;g9d561125a5_0_1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404b920135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404b920135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4e02fd0239716f61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4e02fd0239716f61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3" name="Shape 2143"/>
        <p:cNvGrpSpPr/>
        <p:nvPr/>
      </p:nvGrpSpPr>
      <p:grpSpPr>
        <a:xfrm>
          <a:off x="0" y="0"/>
          <a:ext cx="0" cy="0"/>
          <a:chOff x="0" y="0"/>
          <a:chExt cx="0" cy="0"/>
        </a:xfrm>
      </p:grpSpPr>
      <p:sp>
        <p:nvSpPr>
          <p:cNvPr id="2144" name="Google Shape;2144;g9d561125a5_0_1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5" name="Google Shape;2145;g9d561125a5_0_1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2" name="Shape 2152"/>
        <p:cNvGrpSpPr/>
        <p:nvPr/>
      </p:nvGrpSpPr>
      <p:grpSpPr>
        <a:xfrm>
          <a:off x="0" y="0"/>
          <a:ext cx="0" cy="0"/>
          <a:chOff x="0" y="0"/>
          <a:chExt cx="0" cy="0"/>
        </a:xfrm>
      </p:grpSpPr>
      <p:sp>
        <p:nvSpPr>
          <p:cNvPr id="2153" name="Google Shape;2153;g9d561125a5_0_1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4" name="Google Shape;2154;g9d561125a5_0_1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3" name="Shape 2163"/>
        <p:cNvGrpSpPr/>
        <p:nvPr/>
      </p:nvGrpSpPr>
      <p:grpSpPr>
        <a:xfrm>
          <a:off x="0" y="0"/>
          <a:ext cx="0" cy="0"/>
          <a:chOff x="0" y="0"/>
          <a:chExt cx="0" cy="0"/>
        </a:xfrm>
      </p:grpSpPr>
      <p:sp>
        <p:nvSpPr>
          <p:cNvPr id="2164" name="Google Shape;2164;g9d561125a5_0_1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5" name="Google Shape;2165;g9d561125a5_0_1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2" name="Shape 2172"/>
        <p:cNvGrpSpPr/>
        <p:nvPr/>
      </p:nvGrpSpPr>
      <p:grpSpPr>
        <a:xfrm>
          <a:off x="0" y="0"/>
          <a:ext cx="0" cy="0"/>
          <a:chOff x="0" y="0"/>
          <a:chExt cx="0" cy="0"/>
        </a:xfrm>
      </p:grpSpPr>
      <p:sp>
        <p:nvSpPr>
          <p:cNvPr id="2173" name="Google Shape;2173;g9d561125a5_0_1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4" name="Google Shape;2174;g9d561125a5_0_1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1" name="Shape 2181"/>
        <p:cNvGrpSpPr/>
        <p:nvPr/>
      </p:nvGrpSpPr>
      <p:grpSpPr>
        <a:xfrm>
          <a:off x="0" y="0"/>
          <a:ext cx="0" cy="0"/>
          <a:chOff x="0" y="0"/>
          <a:chExt cx="0" cy="0"/>
        </a:xfrm>
      </p:grpSpPr>
      <p:sp>
        <p:nvSpPr>
          <p:cNvPr id="2182" name="Google Shape;2182;g9d561125a5_0_1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3" name="Google Shape;2183;g9d561125a5_0_1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2" name="Shape 2192"/>
        <p:cNvGrpSpPr/>
        <p:nvPr/>
      </p:nvGrpSpPr>
      <p:grpSpPr>
        <a:xfrm>
          <a:off x="0" y="0"/>
          <a:ext cx="0" cy="0"/>
          <a:chOff x="0" y="0"/>
          <a:chExt cx="0" cy="0"/>
        </a:xfrm>
      </p:grpSpPr>
      <p:sp>
        <p:nvSpPr>
          <p:cNvPr id="2193" name="Google Shape;2193;g9d561125a5_0_1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4" name="Google Shape;2194;g9d561125a5_0_1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1" name="Shape 2201"/>
        <p:cNvGrpSpPr/>
        <p:nvPr/>
      </p:nvGrpSpPr>
      <p:grpSpPr>
        <a:xfrm>
          <a:off x="0" y="0"/>
          <a:ext cx="0" cy="0"/>
          <a:chOff x="0" y="0"/>
          <a:chExt cx="0" cy="0"/>
        </a:xfrm>
      </p:grpSpPr>
      <p:sp>
        <p:nvSpPr>
          <p:cNvPr id="2202" name="Google Shape;2202;g9d561125a5_0_1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3" name="Google Shape;2203;g9d561125a5_0_1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9" name="Shape 2209"/>
        <p:cNvGrpSpPr/>
        <p:nvPr/>
      </p:nvGrpSpPr>
      <p:grpSpPr>
        <a:xfrm>
          <a:off x="0" y="0"/>
          <a:ext cx="0" cy="0"/>
          <a:chOff x="0" y="0"/>
          <a:chExt cx="0" cy="0"/>
        </a:xfrm>
      </p:grpSpPr>
      <p:sp>
        <p:nvSpPr>
          <p:cNvPr id="2210" name="Google Shape;2210;g9d561125a5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1" name="Google Shape;2211;g9d561125a5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6" name="Shape 2216"/>
        <p:cNvGrpSpPr/>
        <p:nvPr/>
      </p:nvGrpSpPr>
      <p:grpSpPr>
        <a:xfrm>
          <a:off x="0" y="0"/>
          <a:ext cx="0" cy="0"/>
          <a:chOff x="0" y="0"/>
          <a:chExt cx="0" cy="0"/>
        </a:xfrm>
      </p:grpSpPr>
      <p:sp>
        <p:nvSpPr>
          <p:cNvPr id="2217" name="Google Shape;2217;g9d561125a5_0_1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8" name="Google Shape;2218;g9d561125a5_0_1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4" name="Shape 2224"/>
        <p:cNvGrpSpPr/>
        <p:nvPr/>
      </p:nvGrpSpPr>
      <p:grpSpPr>
        <a:xfrm>
          <a:off x="0" y="0"/>
          <a:ext cx="0" cy="0"/>
          <a:chOff x="0" y="0"/>
          <a:chExt cx="0" cy="0"/>
        </a:xfrm>
      </p:grpSpPr>
      <p:sp>
        <p:nvSpPr>
          <p:cNvPr id="2225" name="Google Shape;2225;g9d561125a5_0_1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6" name="Google Shape;2226;g9d561125a5_0_1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4e02fd0239716f61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4e02fd0239716f61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7" name="Shape 2247"/>
        <p:cNvGrpSpPr/>
        <p:nvPr/>
      </p:nvGrpSpPr>
      <p:grpSpPr>
        <a:xfrm>
          <a:off x="0" y="0"/>
          <a:ext cx="0" cy="0"/>
          <a:chOff x="0" y="0"/>
          <a:chExt cx="0" cy="0"/>
        </a:xfrm>
      </p:grpSpPr>
      <p:sp>
        <p:nvSpPr>
          <p:cNvPr id="2248" name="Google Shape;2248;g9d561125a5_0_1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9" name="Google Shape;2249;g9d561125a5_0_1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6" name="Shape 2276"/>
        <p:cNvGrpSpPr/>
        <p:nvPr/>
      </p:nvGrpSpPr>
      <p:grpSpPr>
        <a:xfrm>
          <a:off x="0" y="0"/>
          <a:ext cx="0" cy="0"/>
          <a:chOff x="0" y="0"/>
          <a:chExt cx="0" cy="0"/>
        </a:xfrm>
      </p:grpSpPr>
      <p:sp>
        <p:nvSpPr>
          <p:cNvPr id="2277" name="Google Shape;2277;g9d561125a5_0_1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8" name="Google Shape;2278;g9d561125a5_0_1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4" name="Shape 2284"/>
        <p:cNvGrpSpPr/>
        <p:nvPr/>
      </p:nvGrpSpPr>
      <p:grpSpPr>
        <a:xfrm>
          <a:off x="0" y="0"/>
          <a:ext cx="0" cy="0"/>
          <a:chOff x="0" y="0"/>
          <a:chExt cx="0" cy="0"/>
        </a:xfrm>
      </p:grpSpPr>
      <p:sp>
        <p:nvSpPr>
          <p:cNvPr id="2285" name="Google Shape;2285;g9d561125a5_0_1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6" name="Google Shape;2286;g9d561125a5_0_1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2" name="Shape 2292"/>
        <p:cNvGrpSpPr/>
        <p:nvPr/>
      </p:nvGrpSpPr>
      <p:grpSpPr>
        <a:xfrm>
          <a:off x="0" y="0"/>
          <a:ext cx="0" cy="0"/>
          <a:chOff x="0" y="0"/>
          <a:chExt cx="0" cy="0"/>
        </a:xfrm>
      </p:grpSpPr>
      <p:sp>
        <p:nvSpPr>
          <p:cNvPr id="2293" name="Google Shape;2293;g9d561125a5_0_1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4" name="Google Shape;2294;g9d561125a5_0_1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0" name="Shape 2300"/>
        <p:cNvGrpSpPr/>
        <p:nvPr/>
      </p:nvGrpSpPr>
      <p:grpSpPr>
        <a:xfrm>
          <a:off x="0" y="0"/>
          <a:ext cx="0" cy="0"/>
          <a:chOff x="0" y="0"/>
          <a:chExt cx="0" cy="0"/>
        </a:xfrm>
      </p:grpSpPr>
      <p:sp>
        <p:nvSpPr>
          <p:cNvPr id="2301" name="Google Shape;2301;g9d561125a5_0_1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2" name="Google Shape;2302;g9d561125a5_0_1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8" name="Shape 2308"/>
        <p:cNvGrpSpPr/>
        <p:nvPr/>
      </p:nvGrpSpPr>
      <p:grpSpPr>
        <a:xfrm>
          <a:off x="0" y="0"/>
          <a:ext cx="0" cy="0"/>
          <a:chOff x="0" y="0"/>
          <a:chExt cx="0" cy="0"/>
        </a:xfrm>
      </p:grpSpPr>
      <p:sp>
        <p:nvSpPr>
          <p:cNvPr id="2309" name="Google Shape;2309;g9d561125a5_0_1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0" name="Google Shape;2310;g9d561125a5_0_1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7" name="Shape 2317"/>
        <p:cNvGrpSpPr/>
        <p:nvPr/>
      </p:nvGrpSpPr>
      <p:grpSpPr>
        <a:xfrm>
          <a:off x="0" y="0"/>
          <a:ext cx="0" cy="0"/>
          <a:chOff x="0" y="0"/>
          <a:chExt cx="0" cy="0"/>
        </a:xfrm>
      </p:grpSpPr>
      <p:sp>
        <p:nvSpPr>
          <p:cNvPr id="2318" name="Google Shape;2318;g9d561125a5_0_1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9" name="Google Shape;2319;g9d561125a5_0_1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6" name="Shape 2326"/>
        <p:cNvGrpSpPr/>
        <p:nvPr/>
      </p:nvGrpSpPr>
      <p:grpSpPr>
        <a:xfrm>
          <a:off x="0" y="0"/>
          <a:ext cx="0" cy="0"/>
          <a:chOff x="0" y="0"/>
          <a:chExt cx="0" cy="0"/>
        </a:xfrm>
      </p:grpSpPr>
      <p:sp>
        <p:nvSpPr>
          <p:cNvPr id="2327" name="Google Shape;2327;g9d561125a5_0_1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8" name="Google Shape;2328;g9d561125a5_0_1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5" name="Shape 2335"/>
        <p:cNvGrpSpPr/>
        <p:nvPr/>
      </p:nvGrpSpPr>
      <p:grpSpPr>
        <a:xfrm>
          <a:off x="0" y="0"/>
          <a:ext cx="0" cy="0"/>
          <a:chOff x="0" y="0"/>
          <a:chExt cx="0" cy="0"/>
        </a:xfrm>
      </p:grpSpPr>
      <p:sp>
        <p:nvSpPr>
          <p:cNvPr id="2336" name="Google Shape;2336;g9d561125a5_0_1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7" name="Google Shape;2337;g9d561125a5_0_1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5" name="Shape 2345"/>
        <p:cNvGrpSpPr/>
        <p:nvPr/>
      </p:nvGrpSpPr>
      <p:grpSpPr>
        <a:xfrm>
          <a:off x="0" y="0"/>
          <a:ext cx="0" cy="0"/>
          <a:chOff x="0" y="0"/>
          <a:chExt cx="0" cy="0"/>
        </a:xfrm>
      </p:grpSpPr>
      <p:sp>
        <p:nvSpPr>
          <p:cNvPr id="2346" name="Google Shape;2346;g9d561125a5_0_1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7" name="Google Shape;2347;g9d561125a5_0_1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4e02fd0239716f61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4e02fd0239716f61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4" name="Shape 2354"/>
        <p:cNvGrpSpPr/>
        <p:nvPr/>
      </p:nvGrpSpPr>
      <p:grpSpPr>
        <a:xfrm>
          <a:off x="0" y="0"/>
          <a:ext cx="0" cy="0"/>
          <a:chOff x="0" y="0"/>
          <a:chExt cx="0" cy="0"/>
        </a:xfrm>
      </p:grpSpPr>
      <p:sp>
        <p:nvSpPr>
          <p:cNvPr id="2355" name="Google Shape;2355;g9d561125a5_0_1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6" name="Google Shape;2356;g9d561125a5_0_1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4" name="Shape 2364"/>
        <p:cNvGrpSpPr/>
        <p:nvPr/>
      </p:nvGrpSpPr>
      <p:grpSpPr>
        <a:xfrm>
          <a:off x="0" y="0"/>
          <a:ext cx="0" cy="0"/>
          <a:chOff x="0" y="0"/>
          <a:chExt cx="0" cy="0"/>
        </a:xfrm>
      </p:grpSpPr>
      <p:sp>
        <p:nvSpPr>
          <p:cNvPr id="2365" name="Google Shape;2365;g9d561125a5_0_1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6" name="Google Shape;2366;g9d561125a5_0_1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4" name="Shape 2374"/>
        <p:cNvGrpSpPr/>
        <p:nvPr/>
      </p:nvGrpSpPr>
      <p:grpSpPr>
        <a:xfrm>
          <a:off x="0" y="0"/>
          <a:ext cx="0" cy="0"/>
          <a:chOff x="0" y="0"/>
          <a:chExt cx="0" cy="0"/>
        </a:xfrm>
      </p:grpSpPr>
      <p:sp>
        <p:nvSpPr>
          <p:cNvPr id="2375" name="Google Shape;2375;g9d561125a5_0_1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6" name="Google Shape;2376;g9d561125a5_0_1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2" name="Shape 2382"/>
        <p:cNvGrpSpPr/>
        <p:nvPr/>
      </p:nvGrpSpPr>
      <p:grpSpPr>
        <a:xfrm>
          <a:off x="0" y="0"/>
          <a:ext cx="0" cy="0"/>
          <a:chOff x="0" y="0"/>
          <a:chExt cx="0" cy="0"/>
        </a:xfrm>
      </p:grpSpPr>
      <p:sp>
        <p:nvSpPr>
          <p:cNvPr id="2383" name="Google Shape;2383;g9d561125a5_0_1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4" name="Google Shape;2384;g9d561125a5_0_1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0" name="Shape 2390"/>
        <p:cNvGrpSpPr/>
        <p:nvPr/>
      </p:nvGrpSpPr>
      <p:grpSpPr>
        <a:xfrm>
          <a:off x="0" y="0"/>
          <a:ext cx="0" cy="0"/>
          <a:chOff x="0" y="0"/>
          <a:chExt cx="0" cy="0"/>
        </a:xfrm>
      </p:grpSpPr>
      <p:sp>
        <p:nvSpPr>
          <p:cNvPr id="2391" name="Google Shape;2391;g9d561125a5_0_1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2" name="Google Shape;2392;g9d561125a5_0_1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8" name="Shape 2398"/>
        <p:cNvGrpSpPr/>
        <p:nvPr/>
      </p:nvGrpSpPr>
      <p:grpSpPr>
        <a:xfrm>
          <a:off x="0" y="0"/>
          <a:ext cx="0" cy="0"/>
          <a:chOff x="0" y="0"/>
          <a:chExt cx="0" cy="0"/>
        </a:xfrm>
      </p:grpSpPr>
      <p:sp>
        <p:nvSpPr>
          <p:cNvPr id="2399" name="Google Shape;2399;g9d561125a5_0_1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0" name="Google Shape;2400;g9d561125a5_0_1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6" name="Shape 2406"/>
        <p:cNvGrpSpPr/>
        <p:nvPr/>
      </p:nvGrpSpPr>
      <p:grpSpPr>
        <a:xfrm>
          <a:off x="0" y="0"/>
          <a:ext cx="0" cy="0"/>
          <a:chOff x="0" y="0"/>
          <a:chExt cx="0" cy="0"/>
        </a:xfrm>
      </p:grpSpPr>
      <p:sp>
        <p:nvSpPr>
          <p:cNvPr id="2407" name="Google Shape;2407;g9d561125a5_0_1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8" name="Google Shape;2408;g9d561125a5_0_1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4" name="Shape 2414"/>
        <p:cNvGrpSpPr/>
        <p:nvPr/>
      </p:nvGrpSpPr>
      <p:grpSpPr>
        <a:xfrm>
          <a:off x="0" y="0"/>
          <a:ext cx="0" cy="0"/>
          <a:chOff x="0" y="0"/>
          <a:chExt cx="0" cy="0"/>
        </a:xfrm>
      </p:grpSpPr>
      <p:sp>
        <p:nvSpPr>
          <p:cNvPr id="2415" name="Google Shape;2415;g9d561125a5_0_1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6" name="Google Shape;2416;g9d561125a5_0_1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2" name="Shape 2422"/>
        <p:cNvGrpSpPr/>
        <p:nvPr/>
      </p:nvGrpSpPr>
      <p:grpSpPr>
        <a:xfrm>
          <a:off x="0" y="0"/>
          <a:ext cx="0" cy="0"/>
          <a:chOff x="0" y="0"/>
          <a:chExt cx="0" cy="0"/>
        </a:xfrm>
      </p:grpSpPr>
      <p:sp>
        <p:nvSpPr>
          <p:cNvPr id="2423" name="Google Shape;2423;g9d561125a5_0_1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4" name="Google Shape;2424;g9d561125a5_0_1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0" name="Shape 2430"/>
        <p:cNvGrpSpPr/>
        <p:nvPr/>
      </p:nvGrpSpPr>
      <p:grpSpPr>
        <a:xfrm>
          <a:off x="0" y="0"/>
          <a:ext cx="0" cy="0"/>
          <a:chOff x="0" y="0"/>
          <a:chExt cx="0" cy="0"/>
        </a:xfrm>
      </p:grpSpPr>
      <p:sp>
        <p:nvSpPr>
          <p:cNvPr id="2431" name="Google Shape;2431;g9d561125a5_0_1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2" name="Google Shape;2432;g9d561125a5_0_1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4e02fd0239716f61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4e02fd0239716f61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8" name="Shape 2438"/>
        <p:cNvGrpSpPr/>
        <p:nvPr/>
      </p:nvGrpSpPr>
      <p:grpSpPr>
        <a:xfrm>
          <a:off x="0" y="0"/>
          <a:ext cx="0" cy="0"/>
          <a:chOff x="0" y="0"/>
          <a:chExt cx="0" cy="0"/>
        </a:xfrm>
      </p:grpSpPr>
      <p:sp>
        <p:nvSpPr>
          <p:cNvPr id="2439" name="Google Shape;2439;g9d561125a5_0_1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0" name="Google Shape;2440;g9d561125a5_0_1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6" name="Shape 2446"/>
        <p:cNvGrpSpPr/>
        <p:nvPr/>
      </p:nvGrpSpPr>
      <p:grpSpPr>
        <a:xfrm>
          <a:off x="0" y="0"/>
          <a:ext cx="0" cy="0"/>
          <a:chOff x="0" y="0"/>
          <a:chExt cx="0" cy="0"/>
        </a:xfrm>
      </p:grpSpPr>
      <p:sp>
        <p:nvSpPr>
          <p:cNvPr id="2447" name="Google Shape;2447;g9d561125a5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8" name="Google Shape;2448;g9d561125a5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4" name="Shape 2454"/>
        <p:cNvGrpSpPr/>
        <p:nvPr/>
      </p:nvGrpSpPr>
      <p:grpSpPr>
        <a:xfrm>
          <a:off x="0" y="0"/>
          <a:ext cx="0" cy="0"/>
          <a:chOff x="0" y="0"/>
          <a:chExt cx="0" cy="0"/>
        </a:xfrm>
      </p:grpSpPr>
      <p:sp>
        <p:nvSpPr>
          <p:cNvPr id="2455" name="Google Shape;2455;g9d561125a5_0_1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6" name="Google Shape;2456;g9d561125a5_0_1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2" name="Shape 2462"/>
        <p:cNvGrpSpPr/>
        <p:nvPr/>
      </p:nvGrpSpPr>
      <p:grpSpPr>
        <a:xfrm>
          <a:off x="0" y="0"/>
          <a:ext cx="0" cy="0"/>
          <a:chOff x="0" y="0"/>
          <a:chExt cx="0" cy="0"/>
        </a:xfrm>
      </p:grpSpPr>
      <p:sp>
        <p:nvSpPr>
          <p:cNvPr id="2463" name="Google Shape;2463;g9d561125a5_0_1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4" name="Google Shape;2464;g9d561125a5_0_1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0" name="Shape 2470"/>
        <p:cNvGrpSpPr/>
        <p:nvPr/>
      </p:nvGrpSpPr>
      <p:grpSpPr>
        <a:xfrm>
          <a:off x="0" y="0"/>
          <a:ext cx="0" cy="0"/>
          <a:chOff x="0" y="0"/>
          <a:chExt cx="0" cy="0"/>
        </a:xfrm>
      </p:grpSpPr>
      <p:sp>
        <p:nvSpPr>
          <p:cNvPr id="2471" name="Google Shape;2471;g9d561125a5_0_1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2" name="Google Shape;2472;g9d561125a5_0_1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8" name="Shape 2478"/>
        <p:cNvGrpSpPr/>
        <p:nvPr/>
      </p:nvGrpSpPr>
      <p:grpSpPr>
        <a:xfrm>
          <a:off x="0" y="0"/>
          <a:ext cx="0" cy="0"/>
          <a:chOff x="0" y="0"/>
          <a:chExt cx="0" cy="0"/>
        </a:xfrm>
      </p:grpSpPr>
      <p:sp>
        <p:nvSpPr>
          <p:cNvPr id="2479" name="Google Shape;2479;g9d561125a5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0" name="Google Shape;2480;g9d561125a5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7" name="Shape 2487"/>
        <p:cNvGrpSpPr/>
        <p:nvPr/>
      </p:nvGrpSpPr>
      <p:grpSpPr>
        <a:xfrm>
          <a:off x="0" y="0"/>
          <a:ext cx="0" cy="0"/>
          <a:chOff x="0" y="0"/>
          <a:chExt cx="0" cy="0"/>
        </a:xfrm>
      </p:grpSpPr>
      <p:sp>
        <p:nvSpPr>
          <p:cNvPr id="2488" name="Google Shape;2488;ga4760d24d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9" name="Google Shape;2489;ga4760d24d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6" name="Shape 2496"/>
        <p:cNvGrpSpPr/>
        <p:nvPr/>
      </p:nvGrpSpPr>
      <p:grpSpPr>
        <a:xfrm>
          <a:off x="0" y="0"/>
          <a:ext cx="0" cy="0"/>
          <a:chOff x="0" y="0"/>
          <a:chExt cx="0" cy="0"/>
        </a:xfrm>
      </p:grpSpPr>
      <p:sp>
        <p:nvSpPr>
          <p:cNvPr id="2497" name="Google Shape;2497;ga4760d24d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8" name="Google Shape;2498;ga4760d24d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5" name="Shape 2505"/>
        <p:cNvGrpSpPr/>
        <p:nvPr/>
      </p:nvGrpSpPr>
      <p:grpSpPr>
        <a:xfrm>
          <a:off x="0" y="0"/>
          <a:ext cx="0" cy="0"/>
          <a:chOff x="0" y="0"/>
          <a:chExt cx="0" cy="0"/>
        </a:xfrm>
      </p:grpSpPr>
      <p:sp>
        <p:nvSpPr>
          <p:cNvPr id="2506" name="Google Shape;2506;g9d561125a5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7" name="Google Shape;2507;g9d561125a5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4" name="Shape 2514"/>
        <p:cNvGrpSpPr/>
        <p:nvPr/>
      </p:nvGrpSpPr>
      <p:grpSpPr>
        <a:xfrm>
          <a:off x="0" y="0"/>
          <a:ext cx="0" cy="0"/>
          <a:chOff x="0" y="0"/>
          <a:chExt cx="0" cy="0"/>
        </a:xfrm>
      </p:grpSpPr>
      <p:sp>
        <p:nvSpPr>
          <p:cNvPr id="2515" name="Google Shape;2515;g9d561125a5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6" name="Google Shape;2516;g9d561125a5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4e02fd0239716f61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4e02fd0239716f61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9" name="Shape 2539"/>
        <p:cNvGrpSpPr/>
        <p:nvPr/>
      </p:nvGrpSpPr>
      <p:grpSpPr>
        <a:xfrm>
          <a:off x="0" y="0"/>
          <a:ext cx="0" cy="0"/>
          <a:chOff x="0" y="0"/>
          <a:chExt cx="0" cy="0"/>
        </a:xfrm>
      </p:grpSpPr>
      <p:sp>
        <p:nvSpPr>
          <p:cNvPr id="2540" name="Google Shape;2540;g9d561125a5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1" name="Google Shape;2541;g9d561125a5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5" name="Shape 2565"/>
        <p:cNvGrpSpPr/>
        <p:nvPr/>
      </p:nvGrpSpPr>
      <p:grpSpPr>
        <a:xfrm>
          <a:off x="0" y="0"/>
          <a:ext cx="0" cy="0"/>
          <a:chOff x="0" y="0"/>
          <a:chExt cx="0" cy="0"/>
        </a:xfrm>
      </p:grpSpPr>
      <p:sp>
        <p:nvSpPr>
          <p:cNvPr id="2566" name="Google Shape;2566;ga4760d24d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7" name="Google Shape;2567;ga4760d24d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2" name="Shape 2592"/>
        <p:cNvGrpSpPr/>
        <p:nvPr/>
      </p:nvGrpSpPr>
      <p:grpSpPr>
        <a:xfrm>
          <a:off x="0" y="0"/>
          <a:ext cx="0" cy="0"/>
          <a:chOff x="0" y="0"/>
          <a:chExt cx="0" cy="0"/>
        </a:xfrm>
      </p:grpSpPr>
      <p:sp>
        <p:nvSpPr>
          <p:cNvPr id="2593" name="Google Shape;2593;g9d561125a5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4" name="Google Shape;2594;g9d561125a5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7" name="Shape 2617"/>
        <p:cNvGrpSpPr/>
        <p:nvPr/>
      </p:nvGrpSpPr>
      <p:grpSpPr>
        <a:xfrm>
          <a:off x="0" y="0"/>
          <a:ext cx="0" cy="0"/>
          <a:chOff x="0" y="0"/>
          <a:chExt cx="0" cy="0"/>
        </a:xfrm>
      </p:grpSpPr>
      <p:sp>
        <p:nvSpPr>
          <p:cNvPr id="2618" name="Google Shape;2618;g9d561125a5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9" name="Google Shape;2619;g9d561125a5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3" name="Shape 2643"/>
        <p:cNvGrpSpPr/>
        <p:nvPr/>
      </p:nvGrpSpPr>
      <p:grpSpPr>
        <a:xfrm>
          <a:off x="0" y="0"/>
          <a:ext cx="0" cy="0"/>
          <a:chOff x="0" y="0"/>
          <a:chExt cx="0" cy="0"/>
        </a:xfrm>
      </p:grpSpPr>
      <p:sp>
        <p:nvSpPr>
          <p:cNvPr id="2644" name="Google Shape;2644;ga4760d24d6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5" name="Google Shape;2645;ga4760d24d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9" name="Shape 2669"/>
        <p:cNvGrpSpPr/>
        <p:nvPr/>
      </p:nvGrpSpPr>
      <p:grpSpPr>
        <a:xfrm>
          <a:off x="0" y="0"/>
          <a:ext cx="0" cy="0"/>
          <a:chOff x="0" y="0"/>
          <a:chExt cx="0" cy="0"/>
        </a:xfrm>
      </p:grpSpPr>
      <p:sp>
        <p:nvSpPr>
          <p:cNvPr id="2670" name="Google Shape;2670;ga4760d24d6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1" name="Google Shape;2671;ga4760d24d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5" name="Shape 2695"/>
        <p:cNvGrpSpPr/>
        <p:nvPr/>
      </p:nvGrpSpPr>
      <p:grpSpPr>
        <a:xfrm>
          <a:off x="0" y="0"/>
          <a:ext cx="0" cy="0"/>
          <a:chOff x="0" y="0"/>
          <a:chExt cx="0" cy="0"/>
        </a:xfrm>
      </p:grpSpPr>
      <p:sp>
        <p:nvSpPr>
          <p:cNvPr id="2696" name="Google Shape;2696;g9d561125a5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7" name="Google Shape;2697;g9d561125a5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2" name="Shape 2722"/>
        <p:cNvGrpSpPr/>
        <p:nvPr/>
      </p:nvGrpSpPr>
      <p:grpSpPr>
        <a:xfrm>
          <a:off x="0" y="0"/>
          <a:ext cx="0" cy="0"/>
          <a:chOff x="0" y="0"/>
          <a:chExt cx="0" cy="0"/>
        </a:xfrm>
      </p:grpSpPr>
      <p:sp>
        <p:nvSpPr>
          <p:cNvPr id="2723" name="Google Shape;2723;g9d561125a5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4" name="Google Shape;2724;g9d561125a5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0" name="Shape 2750"/>
        <p:cNvGrpSpPr/>
        <p:nvPr/>
      </p:nvGrpSpPr>
      <p:grpSpPr>
        <a:xfrm>
          <a:off x="0" y="0"/>
          <a:ext cx="0" cy="0"/>
          <a:chOff x="0" y="0"/>
          <a:chExt cx="0" cy="0"/>
        </a:xfrm>
      </p:grpSpPr>
      <p:sp>
        <p:nvSpPr>
          <p:cNvPr id="2751" name="Google Shape;2751;g9d561125a5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2" name="Google Shape;2752;g9d561125a5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9" name="Shape 2759"/>
        <p:cNvGrpSpPr/>
        <p:nvPr/>
      </p:nvGrpSpPr>
      <p:grpSpPr>
        <a:xfrm>
          <a:off x="0" y="0"/>
          <a:ext cx="0" cy="0"/>
          <a:chOff x="0" y="0"/>
          <a:chExt cx="0" cy="0"/>
        </a:xfrm>
      </p:grpSpPr>
      <p:sp>
        <p:nvSpPr>
          <p:cNvPr id="2760" name="Google Shape;2760;ga4760d24d6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1" name="Google Shape;2761;ga4760d24d6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4e02fd0239716f61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4e02fd0239716f61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8" name="Shape 2768"/>
        <p:cNvGrpSpPr/>
        <p:nvPr/>
      </p:nvGrpSpPr>
      <p:grpSpPr>
        <a:xfrm>
          <a:off x="0" y="0"/>
          <a:ext cx="0" cy="0"/>
          <a:chOff x="0" y="0"/>
          <a:chExt cx="0" cy="0"/>
        </a:xfrm>
      </p:grpSpPr>
      <p:sp>
        <p:nvSpPr>
          <p:cNvPr id="2769" name="Google Shape;2769;g9d561125a5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0" name="Google Shape;2770;g9d561125a5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3" name="Shape 2793"/>
        <p:cNvGrpSpPr/>
        <p:nvPr/>
      </p:nvGrpSpPr>
      <p:grpSpPr>
        <a:xfrm>
          <a:off x="0" y="0"/>
          <a:ext cx="0" cy="0"/>
          <a:chOff x="0" y="0"/>
          <a:chExt cx="0" cy="0"/>
        </a:xfrm>
      </p:grpSpPr>
      <p:sp>
        <p:nvSpPr>
          <p:cNvPr id="2794" name="Google Shape;2794;g9d561125a5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5" name="Google Shape;2795;g9d561125a5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0" name="Shape 2820"/>
        <p:cNvGrpSpPr/>
        <p:nvPr/>
      </p:nvGrpSpPr>
      <p:grpSpPr>
        <a:xfrm>
          <a:off x="0" y="0"/>
          <a:ext cx="0" cy="0"/>
          <a:chOff x="0" y="0"/>
          <a:chExt cx="0" cy="0"/>
        </a:xfrm>
      </p:grpSpPr>
      <p:sp>
        <p:nvSpPr>
          <p:cNvPr id="2821" name="Google Shape;2821;ga4760d24d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2" name="Google Shape;2822;ga4760d24d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8" name="Shape 2848"/>
        <p:cNvGrpSpPr/>
        <p:nvPr/>
      </p:nvGrpSpPr>
      <p:grpSpPr>
        <a:xfrm>
          <a:off x="0" y="0"/>
          <a:ext cx="0" cy="0"/>
          <a:chOff x="0" y="0"/>
          <a:chExt cx="0" cy="0"/>
        </a:xfrm>
      </p:grpSpPr>
      <p:sp>
        <p:nvSpPr>
          <p:cNvPr id="2849" name="Google Shape;2849;ga4760d24d6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0" name="Google Shape;2850;ga4760d24d6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7" name="Shape 2857"/>
        <p:cNvGrpSpPr/>
        <p:nvPr/>
      </p:nvGrpSpPr>
      <p:grpSpPr>
        <a:xfrm>
          <a:off x="0" y="0"/>
          <a:ext cx="0" cy="0"/>
          <a:chOff x="0" y="0"/>
          <a:chExt cx="0" cy="0"/>
        </a:xfrm>
      </p:grpSpPr>
      <p:sp>
        <p:nvSpPr>
          <p:cNvPr id="2858" name="Google Shape;2858;ga4760d24d6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9" name="Google Shape;2859;ga4760d24d6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6" name="Shape 2866"/>
        <p:cNvGrpSpPr/>
        <p:nvPr/>
      </p:nvGrpSpPr>
      <p:grpSpPr>
        <a:xfrm>
          <a:off x="0" y="0"/>
          <a:ext cx="0" cy="0"/>
          <a:chOff x="0" y="0"/>
          <a:chExt cx="0" cy="0"/>
        </a:xfrm>
      </p:grpSpPr>
      <p:sp>
        <p:nvSpPr>
          <p:cNvPr id="2867" name="Google Shape;2867;g9d561125a5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8" name="Google Shape;2868;g9d561125a5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5" name="Shape 2875"/>
        <p:cNvGrpSpPr/>
        <p:nvPr/>
      </p:nvGrpSpPr>
      <p:grpSpPr>
        <a:xfrm>
          <a:off x="0" y="0"/>
          <a:ext cx="0" cy="0"/>
          <a:chOff x="0" y="0"/>
          <a:chExt cx="0" cy="0"/>
        </a:xfrm>
      </p:grpSpPr>
      <p:sp>
        <p:nvSpPr>
          <p:cNvPr id="2876" name="Google Shape;2876;g9d561125a5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7" name="Google Shape;2877;g9d561125a5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9" name="Shape 2889"/>
        <p:cNvGrpSpPr/>
        <p:nvPr/>
      </p:nvGrpSpPr>
      <p:grpSpPr>
        <a:xfrm>
          <a:off x="0" y="0"/>
          <a:ext cx="0" cy="0"/>
          <a:chOff x="0" y="0"/>
          <a:chExt cx="0" cy="0"/>
        </a:xfrm>
      </p:grpSpPr>
      <p:sp>
        <p:nvSpPr>
          <p:cNvPr id="2890" name="Google Shape;2890;g9d561125a5_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1" name="Google Shape;2891;g9d561125a5_0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3" name="Shape 2903"/>
        <p:cNvGrpSpPr/>
        <p:nvPr/>
      </p:nvGrpSpPr>
      <p:grpSpPr>
        <a:xfrm>
          <a:off x="0" y="0"/>
          <a:ext cx="0" cy="0"/>
          <a:chOff x="0" y="0"/>
          <a:chExt cx="0" cy="0"/>
        </a:xfrm>
      </p:grpSpPr>
      <p:sp>
        <p:nvSpPr>
          <p:cNvPr id="2904" name="Google Shape;2904;g9d561125a5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5" name="Google Shape;2905;g9d561125a5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7" name="Shape 2917"/>
        <p:cNvGrpSpPr/>
        <p:nvPr/>
      </p:nvGrpSpPr>
      <p:grpSpPr>
        <a:xfrm>
          <a:off x="0" y="0"/>
          <a:ext cx="0" cy="0"/>
          <a:chOff x="0" y="0"/>
          <a:chExt cx="0" cy="0"/>
        </a:xfrm>
      </p:grpSpPr>
      <p:sp>
        <p:nvSpPr>
          <p:cNvPr id="2918" name="Google Shape;2918;g9d561125a5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9" name="Google Shape;2919;g9d561125a5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4e02fd0239716f61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4e02fd0239716f61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6" name="Shape 2926"/>
        <p:cNvGrpSpPr/>
        <p:nvPr/>
      </p:nvGrpSpPr>
      <p:grpSpPr>
        <a:xfrm>
          <a:off x="0" y="0"/>
          <a:ext cx="0" cy="0"/>
          <a:chOff x="0" y="0"/>
          <a:chExt cx="0" cy="0"/>
        </a:xfrm>
      </p:grpSpPr>
      <p:sp>
        <p:nvSpPr>
          <p:cNvPr id="2927" name="Google Shape;2927;g9d561125a5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8" name="Google Shape;2928;g9d561125a5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5" name="Shape 2935"/>
        <p:cNvGrpSpPr/>
        <p:nvPr/>
      </p:nvGrpSpPr>
      <p:grpSpPr>
        <a:xfrm>
          <a:off x="0" y="0"/>
          <a:ext cx="0" cy="0"/>
          <a:chOff x="0" y="0"/>
          <a:chExt cx="0" cy="0"/>
        </a:xfrm>
      </p:grpSpPr>
      <p:sp>
        <p:nvSpPr>
          <p:cNvPr id="2936" name="Google Shape;2936;g9d561125a5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7" name="Google Shape;2937;g9d561125a5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9" name="Shape 2949"/>
        <p:cNvGrpSpPr/>
        <p:nvPr/>
      </p:nvGrpSpPr>
      <p:grpSpPr>
        <a:xfrm>
          <a:off x="0" y="0"/>
          <a:ext cx="0" cy="0"/>
          <a:chOff x="0" y="0"/>
          <a:chExt cx="0" cy="0"/>
        </a:xfrm>
      </p:grpSpPr>
      <p:sp>
        <p:nvSpPr>
          <p:cNvPr id="2950" name="Google Shape;2950;g9d561125a5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1" name="Google Shape;2951;g9d561125a5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5" name="Shape 2965"/>
        <p:cNvGrpSpPr/>
        <p:nvPr/>
      </p:nvGrpSpPr>
      <p:grpSpPr>
        <a:xfrm>
          <a:off x="0" y="0"/>
          <a:ext cx="0" cy="0"/>
          <a:chOff x="0" y="0"/>
          <a:chExt cx="0" cy="0"/>
        </a:xfrm>
      </p:grpSpPr>
      <p:sp>
        <p:nvSpPr>
          <p:cNvPr id="2966" name="Google Shape;2966;g9d561125a5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7" name="Google Shape;2967;g9d561125a5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1" name="Shape 2981"/>
        <p:cNvGrpSpPr/>
        <p:nvPr/>
      </p:nvGrpSpPr>
      <p:grpSpPr>
        <a:xfrm>
          <a:off x="0" y="0"/>
          <a:ext cx="0" cy="0"/>
          <a:chOff x="0" y="0"/>
          <a:chExt cx="0" cy="0"/>
        </a:xfrm>
      </p:grpSpPr>
      <p:sp>
        <p:nvSpPr>
          <p:cNvPr id="2982" name="Google Shape;2982;g9d561125a5_0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3" name="Google Shape;2983;g9d561125a5_0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5" name="Shape 2995"/>
        <p:cNvGrpSpPr/>
        <p:nvPr/>
      </p:nvGrpSpPr>
      <p:grpSpPr>
        <a:xfrm>
          <a:off x="0" y="0"/>
          <a:ext cx="0" cy="0"/>
          <a:chOff x="0" y="0"/>
          <a:chExt cx="0" cy="0"/>
        </a:xfrm>
      </p:grpSpPr>
      <p:sp>
        <p:nvSpPr>
          <p:cNvPr id="2996" name="Google Shape;2996;g9d561125a5_0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7" name="Google Shape;2997;g9d561125a5_0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1" name="Shape 3011"/>
        <p:cNvGrpSpPr/>
        <p:nvPr/>
      </p:nvGrpSpPr>
      <p:grpSpPr>
        <a:xfrm>
          <a:off x="0" y="0"/>
          <a:ext cx="0" cy="0"/>
          <a:chOff x="0" y="0"/>
          <a:chExt cx="0" cy="0"/>
        </a:xfrm>
      </p:grpSpPr>
      <p:sp>
        <p:nvSpPr>
          <p:cNvPr id="3012" name="Google Shape;3012;g9d561125a5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3" name="Google Shape;3013;g9d561125a5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8" name="Shape 3028"/>
        <p:cNvGrpSpPr/>
        <p:nvPr/>
      </p:nvGrpSpPr>
      <p:grpSpPr>
        <a:xfrm>
          <a:off x="0" y="0"/>
          <a:ext cx="0" cy="0"/>
          <a:chOff x="0" y="0"/>
          <a:chExt cx="0" cy="0"/>
        </a:xfrm>
      </p:grpSpPr>
      <p:sp>
        <p:nvSpPr>
          <p:cNvPr id="3029" name="Google Shape;3029;g9d561125a5_0_1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0" name="Google Shape;3030;g9d561125a5_0_1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5" name="Shape 3045"/>
        <p:cNvGrpSpPr/>
        <p:nvPr/>
      </p:nvGrpSpPr>
      <p:grpSpPr>
        <a:xfrm>
          <a:off x="0" y="0"/>
          <a:ext cx="0" cy="0"/>
          <a:chOff x="0" y="0"/>
          <a:chExt cx="0" cy="0"/>
        </a:xfrm>
      </p:grpSpPr>
      <p:sp>
        <p:nvSpPr>
          <p:cNvPr id="3046" name="Google Shape;3046;g9d561125a5_0_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7" name="Google Shape;3047;g9d561125a5_0_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4" name="Shape 3054"/>
        <p:cNvGrpSpPr/>
        <p:nvPr/>
      </p:nvGrpSpPr>
      <p:grpSpPr>
        <a:xfrm>
          <a:off x="0" y="0"/>
          <a:ext cx="0" cy="0"/>
          <a:chOff x="0" y="0"/>
          <a:chExt cx="0" cy="0"/>
        </a:xfrm>
      </p:grpSpPr>
      <p:sp>
        <p:nvSpPr>
          <p:cNvPr id="3055" name="Google Shape;3055;ga4760d24d6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6" name="Google Shape;3056;ga4760d24d6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4e02fd0239716f61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4e02fd0239716f61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3" name="Shape 3063"/>
        <p:cNvGrpSpPr/>
        <p:nvPr/>
      </p:nvGrpSpPr>
      <p:grpSpPr>
        <a:xfrm>
          <a:off x="0" y="0"/>
          <a:ext cx="0" cy="0"/>
          <a:chOff x="0" y="0"/>
          <a:chExt cx="0" cy="0"/>
        </a:xfrm>
      </p:grpSpPr>
      <p:sp>
        <p:nvSpPr>
          <p:cNvPr id="3064" name="Google Shape;3064;ga4760d24d6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5" name="Google Shape;3065;ga4760d24d6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2" name="Shape 3072"/>
        <p:cNvGrpSpPr/>
        <p:nvPr/>
      </p:nvGrpSpPr>
      <p:grpSpPr>
        <a:xfrm>
          <a:off x="0" y="0"/>
          <a:ext cx="0" cy="0"/>
          <a:chOff x="0" y="0"/>
          <a:chExt cx="0" cy="0"/>
        </a:xfrm>
      </p:grpSpPr>
      <p:sp>
        <p:nvSpPr>
          <p:cNvPr id="3073" name="Google Shape;3073;ga4760d24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4" name="Google Shape;3074;ga4760d24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0" name="Shape 3080"/>
        <p:cNvGrpSpPr/>
        <p:nvPr/>
      </p:nvGrpSpPr>
      <p:grpSpPr>
        <a:xfrm>
          <a:off x="0" y="0"/>
          <a:ext cx="0" cy="0"/>
          <a:chOff x="0" y="0"/>
          <a:chExt cx="0" cy="0"/>
        </a:xfrm>
      </p:grpSpPr>
      <p:sp>
        <p:nvSpPr>
          <p:cNvPr id="3081" name="Google Shape;3081;ga4760d24d6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2" name="Google Shape;3082;ga4760d24d6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8" name="Shape 3088"/>
        <p:cNvGrpSpPr/>
        <p:nvPr/>
      </p:nvGrpSpPr>
      <p:grpSpPr>
        <a:xfrm>
          <a:off x="0" y="0"/>
          <a:ext cx="0" cy="0"/>
          <a:chOff x="0" y="0"/>
          <a:chExt cx="0" cy="0"/>
        </a:xfrm>
      </p:grpSpPr>
      <p:sp>
        <p:nvSpPr>
          <p:cNvPr id="3089" name="Google Shape;3089;g9f82c54f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0" name="Google Shape;3090;g9f82c54f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6" name="Shape 3096"/>
        <p:cNvGrpSpPr/>
        <p:nvPr/>
      </p:nvGrpSpPr>
      <p:grpSpPr>
        <a:xfrm>
          <a:off x="0" y="0"/>
          <a:ext cx="0" cy="0"/>
          <a:chOff x="0" y="0"/>
          <a:chExt cx="0" cy="0"/>
        </a:xfrm>
      </p:grpSpPr>
      <p:sp>
        <p:nvSpPr>
          <p:cNvPr id="3097" name="Google Shape;3097;ga0aa915cb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8" name="Google Shape;3098;ga0aa915cb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4" name="Shape 3104"/>
        <p:cNvGrpSpPr/>
        <p:nvPr/>
      </p:nvGrpSpPr>
      <p:grpSpPr>
        <a:xfrm>
          <a:off x="0" y="0"/>
          <a:ext cx="0" cy="0"/>
          <a:chOff x="0" y="0"/>
          <a:chExt cx="0" cy="0"/>
        </a:xfrm>
      </p:grpSpPr>
      <p:sp>
        <p:nvSpPr>
          <p:cNvPr id="3105" name="Google Shape;3105;ga0ec1a7c6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6" name="Google Shape;3106;ga0ec1a7c6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2" name="Shape 3112"/>
        <p:cNvGrpSpPr/>
        <p:nvPr/>
      </p:nvGrpSpPr>
      <p:grpSpPr>
        <a:xfrm>
          <a:off x="0" y="0"/>
          <a:ext cx="0" cy="0"/>
          <a:chOff x="0" y="0"/>
          <a:chExt cx="0" cy="0"/>
        </a:xfrm>
      </p:grpSpPr>
      <p:sp>
        <p:nvSpPr>
          <p:cNvPr id="3113" name="Google Shape;3113;ga0aa915cb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4" name="Google Shape;3114;ga0aa915cb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0" name="Shape 3120"/>
        <p:cNvGrpSpPr/>
        <p:nvPr/>
      </p:nvGrpSpPr>
      <p:grpSpPr>
        <a:xfrm>
          <a:off x="0" y="0"/>
          <a:ext cx="0" cy="0"/>
          <a:chOff x="0" y="0"/>
          <a:chExt cx="0" cy="0"/>
        </a:xfrm>
      </p:grpSpPr>
      <p:sp>
        <p:nvSpPr>
          <p:cNvPr id="3121" name="Google Shape;3121;ga0ec1a7c6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2" name="Google Shape;3122;ga0ec1a7c6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8" name="Shape 3128"/>
        <p:cNvGrpSpPr/>
        <p:nvPr/>
      </p:nvGrpSpPr>
      <p:grpSpPr>
        <a:xfrm>
          <a:off x="0" y="0"/>
          <a:ext cx="0" cy="0"/>
          <a:chOff x="0" y="0"/>
          <a:chExt cx="0" cy="0"/>
        </a:xfrm>
      </p:grpSpPr>
      <p:sp>
        <p:nvSpPr>
          <p:cNvPr id="3129" name="Google Shape;3129;ga0aa915cb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0" name="Google Shape;3130;ga0aa915cb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4e02fd0239716f61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4e02fd0239716f61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4e02fd0239716f61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4e02fd0239716f61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4e02fd0239716f6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4e02fd0239716f6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4e02fd0239716f61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4e02fd0239716f61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4e02fd0239716f61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4e02fd0239716f61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4e02fd0239716f61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4e02fd0239716f61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4e02fd0239716f6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4e02fd0239716f6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9c53ac7671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9c53ac7671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9c53ac7671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9c53ac7671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9c53ac767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9c53ac767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9c53ac767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9c53ac767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9c53ac7671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9c53ac7671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9c53ac7671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9c53ac7671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4e02fd0239716f6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4e02fd0239716f6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9c53ac7671_0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9c53ac7671_0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4e02fd0239716f61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4e02fd0239716f61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4e02fd0239716f6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4e02fd0239716f6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4e02fd0239716f61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4e02fd0239716f61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4e02fd0239716f61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4e02fd0239716f61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4e02fd0239716f61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4e02fd0239716f61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4e02fd0239716f61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4e02fd0239716f61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4e02fd0239716f61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4e02fd0239716f61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4e02fd0239716f61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4e02fd0239716f61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4e02fd0239716f61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4e02fd0239716f61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a0aa915c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a0aa915c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9c53ac7671_0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9c53ac7671_0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9c53ac767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9c53ac767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4e02fd0239716f61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4e02fd0239716f61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4e02fd0239716f61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4e02fd0239716f61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9c53ac7671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9c53ac7671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9c53ac7671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9c53ac7671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9c53ac7671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9c53ac7671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9c53ac7671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9c53ac7671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9c53ac7671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9c53ac7671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9c53ac7671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9c53ac767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4e02fd0239716f6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4e02fd0239716f6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9c53ac7671_0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9c53ac7671_0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9c53ac7671_0_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9c53ac7671_0_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9c53ac7671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9c53ac767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4e02fd0239716f6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4e02fd0239716f6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9c53ac7671_0_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9c53ac7671_0_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9c53ac767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9c53ac767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9c53ac7671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9c53ac7671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9c53ac7671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9c53ac7671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9c53ac7671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9c53ac7671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9c53ac7671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9c53ac7671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9c53ac7671_0_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9c53ac7671_0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9c53ac7671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9c53ac7671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9c53ac7671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9c53ac7671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9c53ac7671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9c53ac7671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9c53ac7671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9c53ac7671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9c53ac7671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9c53ac7671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9c53ac7671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9c53ac7671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9c53ac7671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9c53ac7671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9c53ac7671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9c53ac7671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9c53ac7671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9c53ac7671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9c53ac7671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9c53ac7671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9c53ac7671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9c53ac7671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9c53ac7671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9c53ac7671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9c53ac7671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9c53ac7671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9c53ac7671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9c53ac7671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9c53ac7671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9c53ac7671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9c53ac7671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9c53ac7671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9c53ac7671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9c53ac7671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9c53ac7671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9c53ac7671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9c53ac7671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9c53ac7671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9c53ac7671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9c53ac7671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9c53ac7671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9c53ac7671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9c53ac7671_0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9c53ac7671_0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9c53ac7671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9c53ac7671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9c53ac7671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9c53ac7671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9c53ac7671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9c53ac7671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9c53ac7671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9c53ac7671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9c53ac7671_0_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9c53ac7671_0_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9c53ac7671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9c53ac7671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9c53ac7671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9c53ac7671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9c53ac7671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9c53ac7671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9c53ac7671_0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9c53ac7671_0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9c53ac7671_0_1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9c53ac7671_0_1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med" p14:dur="600">
        <p:fade/>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1.jpg"/><Relationship Id="rId4" Type="http://schemas.openxmlformats.org/officeDocument/2006/relationships/image" Target="../media/image18.png"/><Relationship Id="rId5" Type="http://schemas.openxmlformats.org/officeDocument/2006/relationships/image" Target="../media/image1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1.jpg"/><Relationship Id="rId4" Type="http://schemas.openxmlformats.org/officeDocument/2006/relationships/image" Target="../media/image16.png"/><Relationship Id="rId5" Type="http://schemas.openxmlformats.org/officeDocument/2006/relationships/image" Target="../media/image1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1.jpg"/><Relationship Id="rId4" Type="http://schemas.openxmlformats.org/officeDocument/2006/relationships/image" Target="../media/image18.png"/><Relationship Id="rId5" Type="http://schemas.openxmlformats.org/officeDocument/2006/relationships/image" Target="../media/image1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1.jpg"/><Relationship Id="rId4" Type="http://schemas.openxmlformats.org/officeDocument/2006/relationships/image" Target="../media/image18.png"/><Relationship Id="rId5" Type="http://schemas.openxmlformats.org/officeDocument/2006/relationships/image" Target="../media/image1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1.jpg"/><Relationship Id="rId4" Type="http://schemas.openxmlformats.org/officeDocument/2006/relationships/image" Target="../media/image18.png"/><Relationship Id="rId5" Type="http://schemas.openxmlformats.org/officeDocument/2006/relationships/image" Target="../media/image1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1.jpg"/><Relationship Id="rId4" Type="http://schemas.openxmlformats.org/officeDocument/2006/relationships/image" Target="../media/image1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1.jpg"/><Relationship Id="rId4" Type="http://schemas.openxmlformats.org/officeDocument/2006/relationships/image" Target="../media/image1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1.jpg"/><Relationship Id="rId4" Type="http://schemas.openxmlformats.org/officeDocument/2006/relationships/image" Target="../media/image1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1.jpg"/><Relationship Id="rId4" Type="http://schemas.openxmlformats.org/officeDocument/2006/relationships/image" Target="../media/image1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1.jp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1.jpg"/><Relationship Id="rId4" Type="http://schemas.openxmlformats.org/officeDocument/2006/relationships/image" Target="../media/image1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1.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1.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1.jpg"/><Relationship Id="rId4" Type="http://schemas.openxmlformats.org/officeDocument/2006/relationships/image" Target="../media/image1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1.jpg"/><Relationship Id="rId4" Type="http://schemas.openxmlformats.org/officeDocument/2006/relationships/image" Target="../media/image17.png"/><Relationship Id="rId5" Type="http://schemas.openxmlformats.org/officeDocument/2006/relationships/image" Target="../media/image20.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1.jpg"/><Relationship Id="rId4" Type="http://schemas.openxmlformats.org/officeDocument/2006/relationships/image" Target="../media/image17.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1.jpg"/><Relationship Id="rId4" Type="http://schemas.openxmlformats.org/officeDocument/2006/relationships/image" Target="../media/image17.png"/><Relationship Id="rId5" Type="http://schemas.openxmlformats.org/officeDocument/2006/relationships/image" Target="../media/image20.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1.jpg"/><Relationship Id="rId4" Type="http://schemas.openxmlformats.org/officeDocument/2006/relationships/image" Target="../media/image17.png"/><Relationship Id="rId5" Type="http://schemas.openxmlformats.org/officeDocument/2006/relationships/image" Target="../media/image2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1.jpg"/><Relationship Id="rId4" Type="http://schemas.openxmlformats.org/officeDocument/2006/relationships/image" Target="../media/image17.png"/><Relationship Id="rId5" Type="http://schemas.openxmlformats.org/officeDocument/2006/relationships/image" Target="../media/image20.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1.jpg"/><Relationship Id="rId4" Type="http://schemas.openxmlformats.org/officeDocument/2006/relationships/image" Target="../media/image17.png"/><Relationship Id="rId5"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1.jpg"/><Relationship Id="rId4" Type="http://schemas.openxmlformats.org/officeDocument/2006/relationships/image" Target="../media/image17.png"/><Relationship Id="rId5" Type="http://schemas.openxmlformats.org/officeDocument/2006/relationships/image" Target="../media/image2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1.jpg"/><Relationship Id="rId4" Type="http://schemas.openxmlformats.org/officeDocument/2006/relationships/image" Target="../media/image17.png"/><Relationship Id="rId5" Type="http://schemas.openxmlformats.org/officeDocument/2006/relationships/image" Target="../media/image20.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1.jpg"/><Relationship Id="rId4" Type="http://schemas.openxmlformats.org/officeDocument/2006/relationships/image" Target="../media/image17.png"/><Relationship Id="rId5" Type="http://schemas.openxmlformats.org/officeDocument/2006/relationships/image" Target="../media/image2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1.jp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1.jpg"/><Relationship Id="rId4" Type="http://schemas.openxmlformats.org/officeDocument/2006/relationships/image" Target="../media/image2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1.jpg"/><Relationship Id="rId4" Type="http://schemas.openxmlformats.org/officeDocument/2006/relationships/image" Target="../media/image2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1.jpg"/><Relationship Id="rId4" Type="http://schemas.openxmlformats.org/officeDocument/2006/relationships/image" Target="../media/image2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1.jpg"/><Relationship Id="rId4" Type="http://schemas.openxmlformats.org/officeDocument/2006/relationships/image" Target="../media/image2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1.jpg"/><Relationship Id="rId4" Type="http://schemas.openxmlformats.org/officeDocument/2006/relationships/image" Target="../media/image2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21.png"/><Relationship Id="rId4" Type="http://schemas.openxmlformats.org/officeDocument/2006/relationships/image" Target="../media/image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jpg"/><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21.png"/><Relationship Id="rId4" Type="http://schemas.openxmlformats.org/officeDocument/2006/relationships/image" Target="../media/image1.jp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21.png"/><Relationship Id="rId4" Type="http://schemas.openxmlformats.org/officeDocument/2006/relationships/image" Target="../media/image1.jp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21.png"/><Relationship Id="rId4" Type="http://schemas.openxmlformats.org/officeDocument/2006/relationships/image" Target="../media/image1.jp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21.png"/><Relationship Id="rId4" Type="http://schemas.openxmlformats.org/officeDocument/2006/relationships/image" Target="../media/image1.jp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21.png"/><Relationship Id="rId4" Type="http://schemas.openxmlformats.org/officeDocument/2006/relationships/image" Target="../media/image1.jp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1.jp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22.png"/><Relationship Id="rId4" Type="http://schemas.openxmlformats.org/officeDocument/2006/relationships/image" Target="../media/image1.jp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22.png"/><Relationship Id="rId4" Type="http://schemas.openxmlformats.org/officeDocument/2006/relationships/image" Target="../media/image1.jp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22.png"/><Relationship Id="rId4" Type="http://schemas.openxmlformats.org/officeDocument/2006/relationships/image" Target="../media/image1.jp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22.png"/><Relationship Id="rId4" Type="http://schemas.openxmlformats.org/officeDocument/2006/relationships/image" Target="../media/image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jpg"/><Relationship Id="rId4" Type="http://schemas.openxmlformats.org/officeDocument/2006/relationships/image" Target="../media/image6.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22.png"/><Relationship Id="rId4" Type="http://schemas.openxmlformats.org/officeDocument/2006/relationships/image" Target="../media/image1.jp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22.png"/><Relationship Id="rId4" Type="http://schemas.openxmlformats.org/officeDocument/2006/relationships/image" Target="../media/image1.jp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1.jpg"/><Relationship Id="rId4" Type="http://schemas.openxmlformats.org/officeDocument/2006/relationships/image" Target="../media/image2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1.jpg"/><Relationship Id="rId4" Type="http://schemas.openxmlformats.org/officeDocument/2006/relationships/image" Target="../media/image23.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1.jp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 Id="rId3" Type="http://schemas.openxmlformats.org/officeDocument/2006/relationships/image" Target="../media/image1.jp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1.jp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1.jp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1.jp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9.xml"/><Relationship Id="rId3"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jpg"/><Relationship Id="rId4" Type="http://schemas.openxmlformats.org/officeDocument/2006/relationships/image" Target="../media/image11.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1.jp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image" Target="../media/image1.jp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1.jp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 Id="rId3" Type="http://schemas.openxmlformats.org/officeDocument/2006/relationships/image" Target="../media/image1.jp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 Id="rId3" Type="http://schemas.openxmlformats.org/officeDocument/2006/relationships/image" Target="../media/image1.jp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image" Target="../media/image1.jp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1.jp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7.xml"/><Relationship Id="rId3" Type="http://schemas.openxmlformats.org/officeDocument/2006/relationships/image" Target="../media/image1.jpg"/><Relationship Id="rId4" Type="http://schemas.openxmlformats.org/officeDocument/2006/relationships/image" Target="../media/image26.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8.xml"/><Relationship Id="rId3" Type="http://schemas.openxmlformats.org/officeDocument/2006/relationships/image" Target="../media/image1.jp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9.xml"/><Relationship Id="rId3" Type="http://schemas.openxmlformats.org/officeDocument/2006/relationships/image" Target="../media/image1.jp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jpg"/><Relationship Id="rId4" Type="http://schemas.openxmlformats.org/officeDocument/2006/relationships/image" Target="../media/image2.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 Id="rId3" Type="http://schemas.openxmlformats.org/officeDocument/2006/relationships/image" Target="../media/image1.jp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1.xml"/><Relationship Id="rId3" Type="http://schemas.openxmlformats.org/officeDocument/2006/relationships/image" Target="../media/image1.jpg"/><Relationship Id="rId4" Type="http://schemas.openxmlformats.org/officeDocument/2006/relationships/image" Target="../media/image26.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1.jp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 Id="rId3" Type="http://schemas.openxmlformats.org/officeDocument/2006/relationships/image" Target="../media/image1.jp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image" Target="../media/image1.jp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 Id="rId3" Type="http://schemas.openxmlformats.org/officeDocument/2006/relationships/image" Target="../media/image1.jp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1.jp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1.jp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1.jp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9.xml"/><Relationship Id="rId3" Type="http://schemas.openxmlformats.org/officeDocument/2006/relationships/image" Target="../media/image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jpg"/><Relationship Id="rId4" Type="http://schemas.openxmlformats.org/officeDocument/2006/relationships/image" Target="../media/image2.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image" Target="../media/image1.jp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1.xml"/><Relationship Id="rId3" Type="http://schemas.openxmlformats.org/officeDocument/2006/relationships/image" Target="../media/image1.jp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 Id="rId3" Type="http://schemas.openxmlformats.org/officeDocument/2006/relationships/image" Target="../media/image1.jp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 Id="rId3" Type="http://schemas.openxmlformats.org/officeDocument/2006/relationships/image" Target="../media/image1.jp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image" Target="../media/image1.jp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1.jp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1.jp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 Id="rId3" Type="http://schemas.openxmlformats.org/officeDocument/2006/relationships/image" Target="../media/image1.jp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 Id="rId3" Type="http://schemas.openxmlformats.org/officeDocument/2006/relationships/image" Target="../media/image1.jpg"/><Relationship Id="rId4" Type="http://schemas.openxmlformats.org/officeDocument/2006/relationships/image" Target="../media/image28.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 Id="rId3" Type="http://schemas.openxmlformats.org/officeDocument/2006/relationships/image" Target="../media/image29.png"/><Relationship Id="rId4" Type="http://schemas.openxmlformats.org/officeDocument/2006/relationships/image" Target="../media/image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jpg"/><Relationship Id="rId4" Type="http://schemas.openxmlformats.org/officeDocument/2006/relationships/image" Target="../media/image4.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29.png"/><Relationship Id="rId4" Type="http://schemas.openxmlformats.org/officeDocument/2006/relationships/image" Target="../media/image1.jp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29.png"/><Relationship Id="rId4" Type="http://schemas.openxmlformats.org/officeDocument/2006/relationships/image" Target="../media/image1.jp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 Id="rId3" Type="http://schemas.openxmlformats.org/officeDocument/2006/relationships/image" Target="../media/image36.png"/><Relationship Id="rId4" Type="http://schemas.openxmlformats.org/officeDocument/2006/relationships/image" Target="../media/image1.jp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 Id="rId3" Type="http://schemas.openxmlformats.org/officeDocument/2006/relationships/image" Target="../media/image35.png"/><Relationship Id="rId4" Type="http://schemas.openxmlformats.org/officeDocument/2006/relationships/image" Target="../media/image1.jp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image" Target="../media/image1.jp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1.jp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 Id="rId3" Type="http://schemas.openxmlformats.org/officeDocument/2006/relationships/image" Target="../media/image1.jp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 Id="rId3" Type="http://schemas.openxmlformats.org/officeDocument/2006/relationships/image" Target="../media/image1.jp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1.jp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9.xml"/><Relationship Id="rId3" Type="http://schemas.openxmlformats.org/officeDocument/2006/relationships/image" Target="../media/image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jp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 Id="rId3" Type="http://schemas.openxmlformats.org/officeDocument/2006/relationships/image" Target="../media/image1.jp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 Id="rId3" Type="http://schemas.openxmlformats.org/officeDocument/2006/relationships/image" Target="../media/image1.jpg"/><Relationship Id="rId4" Type="http://schemas.openxmlformats.org/officeDocument/2006/relationships/image" Target="../media/image31.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 Id="rId3" Type="http://schemas.openxmlformats.org/officeDocument/2006/relationships/image" Target="../media/image1.jpg"/><Relationship Id="rId4" Type="http://schemas.openxmlformats.org/officeDocument/2006/relationships/image" Target="../media/image31.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 Id="rId3" Type="http://schemas.openxmlformats.org/officeDocument/2006/relationships/image" Target="../media/image1.jp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 Id="rId3" Type="http://schemas.openxmlformats.org/officeDocument/2006/relationships/image" Target="../media/image1.jpg"/><Relationship Id="rId4" Type="http://schemas.openxmlformats.org/officeDocument/2006/relationships/image" Target="../media/image31.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 Id="rId3" Type="http://schemas.openxmlformats.org/officeDocument/2006/relationships/image" Target="../media/image1.jpg"/><Relationship Id="rId4" Type="http://schemas.openxmlformats.org/officeDocument/2006/relationships/image" Target="../media/image33.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image" Target="../media/image1.jpg"/><Relationship Id="rId4" Type="http://schemas.openxmlformats.org/officeDocument/2006/relationships/image" Target="../media/image30.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 Id="rId3" Type="http://schemas.openxmlformats.org/officeDocument/2006/relationships/image" Target="../media/image1.jpg"/><Relationship Id="rId4" Type="http://schemas.openxmlformats.org/officeDocument/2006/relationships/image" Target="../media/image32.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 Id="rId3" Type="http://schemas.openxmlformats.org/officeDocument/2006/relationships/image" Target="../media/image1.jpg"/><Relationship Id="rId4" Type="http://schemas.openxmlformats.org/officeDocument/2006/relationships/image" Target="../media/image32.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image" Target="../media/image1.jp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jpg"/><Relationship Id="rId4" Type="http://schemas.openxmlformats.org/officeDocument/2006/relationships/image" Target="../media/image7.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image" Target="../media/image1.jpg"/><Relationship Id="rId4" Type="http://schemas.openxmlformats.org/officeDocument/2006/relationships/image" Target="../media/image31.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 Id="rId3" Type="http://schemas.openxmlformats.org/officeDocument/2006/relationships/image" Target="../media/image1.jpg"/><Relationship Id="rId4" Type="http://schemas.openxmlformats.org/officeDocument/2006/relationships/image" Target="../media/image37.png"/><Relationship Id="rId5" Type="http://schemas.openxmlformats.org/officeDocument/2006/relationships/image" Target="../media/image43.png"/><Relationship Id="rId6" Type="http://schemas.openxmlformats.org/officeDocument/2006/relationships/image" Target="../media/image39.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 Id="rId3" Type="http://schemas.openxmlformats.org/officeDocument/2006/relationships/image" Target="../media/image1.jpg"/><Relationship Id="rId4" Type="http://schemas.openxmlformats.org/officeDocument/2006/relationships/image" Target="../media/image39.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 Id="rId3" Type="http://schemas.openxmlformats.org/officeDocument/2006/relationships/image" Target="../media/image1.jpg"/><Relationship Id="rId4" Type="http://schemas.openxmlformats.org/officeDocument/2006/relationships/image" Target="../media/image31.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 Id="rId3" Type="http://schemas.openxmlformats.org/officeDocument/2006/relationships/image" Target="../media/image46.png"/><Relationship Id="rId4" Type="http://schemas.openxmlformats.org/officeDocument/2006/relationships/image" Target="../media/image41.png"/><Relationship Id="rId5" Type="http://schemas.openxmlformats.org/officeDocument/2006/relationships/image" Target="../media/image1.jpg"/><Relationship Id="rId6" Type="http://schemas.openxmlformats.org/officeDocument/2006/relationships/image" Target="../media/image38.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 Id="rId3" Type="http://schemas.openxmlformats.org/officeDocument/2006/relationships/image" Target="../media/image1.jpg"/><Relationship Id="rId4" Type="http://schemas.openxmlformats.org/officeDocument/2006/relationships/image" Target="../media/image38.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 Id="rId3" Type="http://schemas.openxmlformats.org/officeDocument/2006/relationships/image" Target="../media/image1.jp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7.xml"/><Relationship Id="rId3" Type="http://schemas.openxmlformats.org/officeDocument/2006/relationships/image" Target="../media/image1.jp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 Id="rId3" Type="http://schemas.openxmlformats.org/officeDocument/2006/relationships/image" Target="../media/image1.jp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 Id="rId3" Type="http://schemas.openxmlformats.org/officeDocument/2006/relationships/image" Target="../media/image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jpg"/><Relationship Id="rId4" Type="http://schemas.openxmlformats.org/officeDocument/2006/relationships/image" Target="../media/image7.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 Id="rId3" Type="http://schemas.openxmlformats.org/officeDocument/2006/relationships/image" Target="../media/image1.jp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 Id="rId3" Type="http://schemas.openxmlformats.org/officeDocument/2006/relationships/image" Target="../media/image1.jp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2.xml"/><Relationship Id="rId3" Type="http://schemas.openxmlformats.org/officeDocument/2006/relationships/image" Target="../media/image1.jp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3.xml"/><Relationship Id="rId3" Type="http://schemas.openxmlformats.org/officeDocument/2006/relationships/image" Target="../media/image1.jp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 Id="rId3" Type="http://schemas.openxmlformats.org/officeDocument/2006/relationships/image" Target="../media/image1.jp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 Id="rId3" Type="http://schemas.openxmlformats.org/officeDocument/2006/relationships/image" Target="../media/image1.jpg"/><Relationship Id="rId4" Type="http://schemas.openxmlformats.org/officeDocument/2006/relationships/image" Target="../media/image42.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 Id="rId3" Type="http://schemas.openxmlformats.org/officeDocument/2006/relationships/image" Target="../media/image1.jpg"/><Relationship Id="rId4" Type="http://schemas.openxmlformats.org/officeDocument/2006/relationships/image" Target="../media/image42.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 Id="rId3" Type="http://schemas.openxmlformats.org/officeDocument/2006/relationships/image" Target="../media/image1.jpg"/><Relationship Id="rId4" Type="http://schemas.openxmlformats.org/officeDocument/2006/relationships/image" Target="../media/image42.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 Id="rId3" Type="http://schemas.openxmlformats.org/officeDocument/2006/relationships/image" Target="../media/image1.jpg"/><Relationship Id="rId4" Type="http://schemas.openxmlformats.org/officeDocument/2006/relationships/image" Target="../media/image42.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 Id="rId3" Type="http://schemas.openxmlformats.org/officeDocument/2006/relationships/image" Target="../media/image44.png"/><Relationship Id="rId4" Type="http://schemas.openxmlformats.org/officeDocument/2006/relationships/image" Target="../media/image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jpg"/><Relationship Id="rId4" Type="http://schemas.openxmlformats.org/officeDocument/2006/relationships/image" Target="../media/image5.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 Id="rId3" Type="http://schemas.openxmlformats.org/officeDocument/2006/relationships/image" Target="../media/image44.png"/><Relationship Id="rId4" Type="http://schemas.openxmlformats.org/officeDocument/2006/relationships/image" Target="../media/image1.jp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 Id="rId3" Type="http://schemas.openxmlformats.org/officeDocument/2006/relationships/image" Target="../media/image40.png"/><Relationship Id="rId4" Type="http://schemas.openxmlformats.org/officeDocument/2006/relationships/image" Target="../media/image1.jp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 Id="rId3" Type="http://schemas.openxmlformats.org/officeDocument/2006/relationships/image" Target="../media/image1.jp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 Id="rId3" Type="http://schemas.openxmlformats.org/officeDocument/2006/relationships/image" Target="../media/image1.jp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 Id="rId3" Type="http://schemas.openxmlformats.org/officeDocument/2006/relationships/image" Target="../media/image1.jp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 Id="rId3" Type="http://schemas.openxmlformats.org/officeDocument/2006/relationships/image" Target="../media/image1.jp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6.xml"/><Relationship Id="rId3" Type="http://schemas.openxmlformats.org/officeDocument/2006/relationships/image" Target="../media/image1.jp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 Id="rId3" Type="http://schemas.openxmlformats.org/officeDocument/2006/relationships/image" Target="../media/image1.jp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image" Target="../media/image1.jp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9.xml"/><Relationship Id="rId3" Type="http://schemas.openxmlformats.org/officeDocument/2006/relationships/image" Target="../media/image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jpg"/><Relationship Id="rId4" Type="http://schemas.openxmlformats.org/officeDocument/2006/relationships/image" Target="../media/image5.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Relationship Id="rId3" Type="http://schemas.openxmlformats.org/officeDocument/2006/relationships/image" Target="../media/image1.jp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 Id="rId3" Type="http://schemas.openxmlformats.org/officeDocument/2006/relationships/image" Target="../media/image1.jp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2.xml"/><Relationship Id="rId3" Type="http://schemas.openxmlformats.org/officeDocument/2006/relationships/image" Target="../media/image1.jp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3.xml"/><Relationship Id="rId3" Type="http://schemas.openxmlformats.org/officeDocument/2006/relationships/image" Target="../media/image1.jp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4.xml"/><Relationship Id="rId3" Type="http://schemas.openxmlformats.org/officeDocument/2006/relationships/image" Target="../media/image1.jp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5.xml"/><Relationship Id="rId3" Type="http://schemas.openxmlformats.org/officeDocument/2006/relationships/image" Target="../media/image1.jp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6.xml"/><Relationship Id="rId3" Type="http://schemas.openxmlformats.org/officeDocument/2006/relationships/image" Target="../media/image1.jp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7.xml"/><Relationship Id="rId3" Type="http://schemas.openxmlformats.org/officeDocument/2006/relationships/image" Target="../media/image1.jp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8.xml"/><Relationship Id="rId3" Type="http://schemas.openxmlformats.org/officeDocument/2006/relationships/image" Target="../media/image1.jp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9.xml"/><Relationship Id="rId3" Type="http://schemas.openxmlformats.org/officeDocument/2006/relationships/image" Target="../media/image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jpg"/><Relationship Id="rId4" Type="http://schemas.openxmlformats.org/officeDocument/2006/relationships/image" Target="../media/image5.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0.xml"/><Relationship Id="rId3" Type="http://schemas.openxmlformats.org/officeDocument/2006/relationships/image" Target="../media/image1.jp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1.xml"/><Relationship Id="rId3" Type="http://schemas.openxmlformats.org/officeDocument/2006/relationships/image" Target="../media/image1.jp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2.xml"/><Relationship Id="rId3" Type="http://schemas.openxmlformats.org/officeDocument/2006/relationships/image" Target="../media/image1.jp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3.xml"/><Relationship Id="rId3" Type="http://schemas.openxmlformats.org/officeDocument/2006/relationships/image" Target="../media/image1.jp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4.xml"/><Relationship Id="rId3" Type="http://schemas.openxmlformats.org/officeDocument/2006/relationships/image" Target="../media/image1.jp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5.xml"/><Relationship Id="rId3" Type="http://schemas.openxmlformats.org/officeDocument/2006/relationships/image" Target="../media/image1.jp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6.xml"/><Relationship Id="rId3" Type="http://schemas.openxmlformats.org/officeDocument/2006/relationships/image" Target="../media/image1.jp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7.xml"/><Relationship Id="rId3" Type="http://schemas.openxmlformats.org/officeDocument/2006/relationships/image" Target="../media/image1.jp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8.xml"/><Relationship Id="rId3" Type="http://schemas.openxmlformats.org/officeDocument/2006/relationships/image" Target="../media/image1.jp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9.xml"/><Relationship Id="rId3" Type="http://schemas.openxmlformats.org/officeDocument/2006/relationships/image" Target="../media/image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jpg"/><Relationship Id="rId4" Type="http://schemas.openxmlformats.org/officeDocument/2006/relationships/image" Target="../media/image3.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0.xml"/><Relationship Id="rId3" Type="http://schemas.openxmlformats.org/officeDocument/2006/relationships/image" Target="../media/image1.jp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1.xml"/><Relationship Id="rId3" Type="http://schemas.openxmlformats.org/officeDocument/2006/relationships/image" Target="../media/image1.jp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2.xml"/><Relationship Id="rId3" Type="http://schemas.openxmlformats.org/officeDocument/2006/relationships/image" Target="../media/image1.jp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3.xml"/><Relationship Id="rId3" Type="http://schemas.openxmlformats.org/officeDocument/2006/relationships/image" Target="../media/image1.jp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4.xml"/><Relationship Id="rId3" Type="http://schemas.openxmlformats.org/officeDocument/2006/relationships/image" Target="../media/image1.jp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5.xml"/><Relationship Id="rId3" Type="http://schemas.openxmlformats.org/officeDocument/2006/relationships/image" Target="../media/image1.jp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6.xml"/><Relationship Id="rId3" Type="http://schemas.openxmlformats.org/officeDocument/2006/relationships/image" Target="../media/image1.jp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7.xml"/><Relationship Id="rId3" Type="http://schemas.openxmlformats.org/officeDocument/2006/relationships/image" Target="../media/image1.jp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8.xml"/><Relationship Id="rId3" Type="http://schemas.openxmlformats.org/officeDocument/2006/relationships/image" Target="../media/image1.jp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9.xml"/><Relationship Id="rId3" Type="http://schemas.openxmlformats.org/officeDocument/2006/relationships/image" Target="../media/image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jpg"/><Relationship Id="rId4" Type="http://schemas.openxmlformats.org/officeDocument/2006/relationships/image" Target="../media/image3.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0.xml"/><Relationship Id="rId3" Type="http://schemas.openxmlformats.org/officeDocument/2006/relationships/image" Target="../media/image1.jp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1.xml"/><Relationship Id="rId3" Type="http://schemas.openxmlformats.org/officeDocument/2006/relationships/image" Target="../media/image1.jp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2.xml"/><Relationship Id="rId3" Type="http://schemas.openxmlformats.org/officeDocument/2006/relationships/image" Target="../media/image1.jp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3.xml"/><Relationship Id="rId3" Type="http://schemas.openxmlformats.org/officeDocument/2006/relationships/image" Target="../media/image1.jp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4.xml"/><Relationship Id="rId3" Type="http://schemas.openxmlformats.org/officeDocument/2006/relationships/image" Target="../media/image1.jp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5.xml"/><Relationship Id="rId3" Type="http://schemas.openxmlformats.org/officeDocument/2006/relationships/image" Target="../media/image1.jp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6.xml"/><Relationship Id="rId3" Type="http://schemas.openxmlformats.org/officeDocument/2006/relationships/image" Target="../media/image1.jp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7.xml"/><Relationship Id="rId3" Type="http://schemas.openxmlformats.org/officeDocument/2006/relationships/image" Target="../media/image1.jp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8.xml"/><Relationship Id="rId3" Type="http://schemas.openxmlformats.org/officeDocument/2006/relationships/image" Target="../media/image1.jp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9.xml"/><Relationship Id="rId3" Type="http://schemas.openxmlformats.org/officeDocument/2006/relationships/image" Target="../media/image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jpg"/><Relationship Id="rId4" Type="http://schemas.openxmlformats.org/officeDocument/2006/relationships/image" Target="../media/image3.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0.xml"/><Relationship Id="rId3" Type="http://schemas.openxmlformats.org/officeDocument/2006/relationships/image" Target="../media/image1.jp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1.xml"/><Relationship Id="rId3" Type="http://schemas.openxmlformats.org/officeDocument/2006/relationships/image" Target="../media/image1.jp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2.xml"/><Relationship Id="rId3" Type="http://schemas.openxmlformats.org/officeDocument/2006/relationships/image" Target="../media/image1.jp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3.xml"/><Relationship Id="rId3" Type="http://schemas.openxmlformats.org/officeDocument/2006/relationships/image" Target="../media/image1.jp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4.xml"/><Relationship Id="rId3" Type="http://schemas.openxmlformats.org/officeDocument/2006/relationships/image" Target="../media/image1.jp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5.xml"/><Relationship Id="rId3" Type="http://schemas.openxmlformats.org/officeDocument/2006/relationships/image" Target="../media/image1.jp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6.xml"/><Relationship Id="rId3" Type="http://schemas.openxmlformats.org/officeDocument/2006/relationships/image" Target="../media/image1.jp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7.xml"/><Relationship Id="rId3" Type="http://schemas.openxmlformats.org/officeDocument/2006/relationships/image" Target="../media/image1.jp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8.xml"/><Relationship Id="rId3" Type="http://schemas.openxmlformats.org/officeDocument/2006/relationships/image" Target="../media/image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jp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jp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jp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jpg"/><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jpg"/><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jpg"/><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jpg"/><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jp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jpg"/><Relationship Id="rId4" Type="http://schemas.openxmlformats.org/officeDocument/2006/relationships/image" Target="../media/image1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jpg"/><Relationship Id="rId4" Type="http://schemas.openxmlformats.org/officeDocument/2006/relationships/image" Target="../media/image1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jpg"/><Relationship Id="rId4" Type="http://schemas.openxmlformats.org/officeDocument/2006/relationships/image" Target="../media/image10.png"/><Relationship Id="rId5" Type="http://schemas.openxmlformats.org/officeDocument/2006/relationships/image" Target="../media/image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jpg"/><Relationship Id="rId4" Type="http://schemas.openxmlformats.org/officeDocument/2006/relationships/image" Target="../media/image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jpg"/><Relationship Id="rId4" Type="http://schemas.openxmlformats.org/officeDocument/2006/relationships/image" Target="../media/image9.png"/><Relationship Id="rId5" Type="http://schemas.openxmlformats.org/officeDocument/2006/relationships/image" Target="../media/image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jpg"/><Relationship Id="rId4" Type="http://schemas.openxmlformats.org/officeDocument/2006/relationships/image" Target="../media/image9.png"/><Relationship Id="rId5" Type="http://schemas.openxmlformats.org/officeDocument/2006/relationships/image" Target="../media/image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jpg"/><Relationship Id="rId4" Type="http://schemas.openxmlformats.org/officeDocument/2006/relationships/image" Target="../media/image9.png"/><Relationship Id="rId5" Type="http://schemas.openxmlformats.org/officeDocument/2006/relationships/image" Target="../media/image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jpg"/><Relationship Id="rId4" Type="http://schemas.openxmlformats.org/officeDocument/2006/relationships/image" Target="../media/image9.png"/><Relationship Id="rId5" Type="http://schemas.openxmlformats.org/officeDocument/2006/relationships/image" Target="../media/image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jpg"/><Relationship Id="rId4" Type="http://schemas.openxmlformats.org/officeDocument/2006/relationships/image" Target="../media/image8.png"/><Relationship Id="rId5" Type="http://schemas.openxmlformats.org/officeDocument/2006/relationships/image" Target="../media/image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jpg"/><Relationship Id="rId4" Type="http://schemas.openxmlformats.org/officeDocument/2006/relationships/image" Target="../media/image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jpg"/><Relationship Id="rId4" Type="http://schemas.openxmlformats.org/officeDocument/2006/relationships/image" Target="../media/image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1.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jpg"/><Relationship Id="rId4" Type="http://schemas.openxmlformats.org/officeDocument/2006/relationships/image" Target="../media/image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jpg"/><Relationship Id="rId4" Type="http://schemas.openxmlformats.org/officeDocument/2006/relationships/image" Target="../media/image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jpg"/><Relationship Id="rId4" Type="http://schemas.openxmlformats.org/officeDocument/2006/relationships/image" Target="../media/image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jpg"/><Relationship Id="rId4" Type="http://schemas.openxmlformats.org/officeDocument/2006/relationships/image" Target="../media/image1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jp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1.jpg"/><Relationship Id="rId4" Type="http://schemas.openxmlformats.org/officeDocument/2006/relationships/image" Target="../media/image1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1.jpg"/><Relationship Id="rId4" Type="http://schemas.openxmlformats.org/officeDocument/2006/relationships/image" Target="../media/image1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jpg"/><Relationship Id="rId4" Type="http://schemas.openxmlformats.org/officeDocument/2006/relationships/image" Target="../media/image1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jpg"/><Relationship Id="rId4" Type="http://schemas.openxmlformats.org/officeDocument/2006/relationships/image" Target="../media/image1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jpg"/><Relationship Id="rId4" Type="http://schemas.openxmlformats.org/officeDocument/2006/relationships/image" Target="../media/image1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1.jpg"/><Relationship Id="rId4" Type="http://schemas.openxmlformats.org/officeDocument/2006/relationships/image" Target="../media/image1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jpg"/><Relationship Id="rId4" Type="http://schemas.openxmlformats.org/officeDocument/2006/relationships/image" Target="../media/image1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jpg"/><Relationship Id="rId4" Type="http://schemas.openxmlformats.org/officeDocument/2006/relationships/image" Target="../media/image1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1.jpg"/><Relationship Id="rId4" Type="http://schemas.openxmlformats.org/officeDocument/2006/relationships/image" Target="../media/image1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1.jp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jpg"/><Relationship Id="rId4" Type="http://schemas.openxmlformats.org/officeDocument/2006/relationships/image" Target="../media/image1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1.jpg"/><Relationship Id="rId4" Type="http://schemas.openxmlformats.org/officeDocument/2006/relationships/image" Target="../media/image1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1.jpg"/><Relationship Id="rId4" Type="http://schemas.openxmlformats.org/officeDocument/2006/relationships/image" Target="../media/image1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1.jpg"/><Relationship Id="rId4" Type="http://schemas.openxmlformats.org/officeDocument/2006/relationships/image" Target="../media/image1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1.jpg"/><Relationship Id="rId4" Type="http://schemas.openxmlformats.org/officeDocument/2006/relationships/image" Target="../media/image1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1.jpg"/><Relationship Id="rId4" Type="http://schemas.openxmlformats.org/officeDocument/2006/relationships/image" Target="../media/image1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1.jpg"/><Relationship Id="rId4" Type="http://schemas.openxmlformats.org/officeDocument/2006/relationships/image" Target="../media/image1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1.jpg"/><Relationship Id="rId4" Type="http://schemas.openxmlformats.org/officeDocument/2006/relationships/image" Target="../media/image1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1.jpg"/><Relationship Id="rId4" Type="http://schemas.openxmlformats.org/officeDocument/2006/relationships/image" Target="../media/image1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1.jp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1.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1.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1.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1.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1.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1.jpg"/><Relationship Id="rId4" Type="http://schemas.openxmlformats.org/officeDocument/2006/relationships/image" Target="../media/image1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1.jpg"/><Relationship Id="rId4" Type="http://schemas.openxmlformats.org/officeDocument/2006/relationships/image" Target="../media/image1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1.jpg"/><Relationship Id="rId4" Type="http://schemas.openxmlformats.org/officeDocument/2006/relationships/image" Target="../media/image1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1.jpg"/><Relationship Id="rId4" Type="http://schemas.openxmlformats.org/officeDocument/2006/relationships/image" Target="../media/image1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1.jp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Linear Regression</a:t>
            </a:r>
            <a:endParaRPr b="1">
              <a:latin typeface="Montserrat"/>
              <a:ea typeface="Montserrat"/>
              <a:cs typeface="Montserrat"/>
              <a:sym typeface="Montserrat"/>
            </a:endParaRPr>
          </a:p>
        </p:txBody>
      </p:sp>
      <p:sp>
        <p:nvSpPr>
          <p:cNvPr id="100" name="Google Shape;100;p2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101" name="Google Shape;101;p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2" name="Google Shape;102;p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71" name="Google Shape;171;p3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history of the “invention” of linear regression is a bit muddled. </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linear regression methods based on least squares grew out of a need for mathematically improving navigation methods based on astronomy during the Age of Exploration in the 1700s.</a:t>
            </a:r>
            <a:endParaRPr sz="2900">
              <a:solidFill>
                <a:srgbClr val="434343"/>
              </a:solidFill>
              <a:latin typeface="Montserrat"/>
              <a:ea typeface="Montserrat"/>
              <a:cs typeface="Montserrat"/>
              <a:sym typeface="Montserrat"/>
            </a:endParaRPr>
          </a:p>
        </p:txBody>
      </p:sp>
      <p:pic>
        <p:nvPicPr>
          <p:cNvPr descr="watermark.jpg" id="172" name="Google Shape;172;p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3" name="Google Shape;173;p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2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25" name="Google Shape;1125;p124"/>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also already know what this cost function derivative is equal to:</a:t>
            </a:r>
            <a:endParaRPr sz="2500">
              <a:solidFill>
                <a:srgbClr val="434343"/>
              </a:solidFill>
              <a:latin typeface="Montserrat"/>
              <a:ea typeface="Montserrat"/>
              <a:cs typeface="Montserrat"/>
              <a:sym typeface="Montserrat"/>
            </a:endParaRPr>
          </a:p>
        </p:txBody>
      </p:sp>
      <p:pic>
        <p:nvPicPr>
          <p:cNvPr descr="watermark.jpg" id="1126" name="Google Shape;1126;p12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27" name="Google Shape;1127;p12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28" name="Google Shape;1128;p124"/>
          <p:cNvPicPr preferRelativeResize="0"/>
          <p:nvPr/>
        </p:nvPicPr>
        <p:blipFill>
          <a:blip r:embed="rId4">
            <a:alphaModFix/>
          </a:blip>
          <a:stretch>
            <a:fillRect/>
          </a:stretch>
        </p:blipFill>
        <p:spPr>
          <a:xfrm>
            <a:off x="1825246" y="2292000"/>
            <a:ext cx="2575492" cy="2396825"/>
          </a:xfrm>
          <a:prstGeom prst="rect">
            <a:avLst/>
          </a:prstGeom>
          <a:noFill/>
          <a:ln>
            <a:noFill/>
          </a:ln>
        </p:spPr>
      </p:pic>
      <p:pic>
        <p:nvPicPr>
          <p:cNvPr id="1129" name="Google Shape;1129;p124"/>
          <p:cNvPicPr preferRelativeResize="0"/>
          <p:nvPr/>
        </p:nvPicPr>
        <p:blipFill>
          <a:blip r:embed="rId5">
            <a:alphaModFix/>
          </a:blip>
          <a:stretch>
            <a:fillRect/>
          </a:stretch>
        </p:blipFill>
        <p:spPr>
          <a:xfrm>
            <a:off x="3348751" y="2518700"/>
            <a:ext cx="4729849" cy="21950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12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35" name="Google Shape;1135;p125"/>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also know we can vectorize our data:</a:t>
            </a:r>
            <a:endParaRPr sz="2500">
              <a:solidFill>
                <a:srgbClr val="434343"/>
              </a:solidFill>
              <a:latin typeface="Montserrat"/>
              <a:ea typeface="Montserrat"/>
              <a:cs typeface="Montserrat"/>
              <a:sym typeface="Montserrat"/>
            </a:endParaRPr>
          </a:p>
        </p:txBody>
      </p:sp>
      <p:pic>
        <p:nvPicPr>
          <p:cNvPr descr="watermark.jpg" id="1136" name="Google Shape;1136;p1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37" name="Google Shape;1137;p1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38" name="Google Shape;1138;p125"/>
          <p:cNvPicPr preferRelativeResize="0"/>
          <p:nvPr/>
        </p:nvPicPr>
        <p:blipFill>
          <a:blip r:embed="rId4">
            <a:alphaModFix/>
          </a:blip>
          <a:stretch>
            <a:fillRect/>
          </a:stretch>
        </p:blipFill>
        <p:spPr>
          <a:xfrm>
            <a:off x="401475" y="2386825"/>
            <a:ext cx="4023124" cy="2032775"/>
          </a:xfrm>
          <a:prstGeom prst="rect">
            <a:avLst/>
          </a:prstGeom>
          <a:noFill/>
          <a:ln>
            <a:noFill/>
          </a:ln>
        </p:spPr>
      </p:pic>
      <p:pic>
        <p:nvPicPr>
          <p:cNvPr id="1139" name="Google Shape;1139;p125"/>
          <p:cNvPicPr preferRelativeResize="0"/>
          <p:nvPr/>
        </p:nvPicPr>
        <p:blipFill>
          <a:blip r:embed="rId5">
            <a:alphaModFix/>
          </a:blip>
          <a:stretch>
            <a:fillRect/>
          </a:stretch>
        </p:blipFill>
        <p:spPr>
          <a:xfrm>
            <a:off x="4727850" y="2251500"/>
            <a:ext cx="3604751" cy="230342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45" name="Google Shape;1145;p126"/>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split the gradient of the cost function into two parts:</a:t>
            </a:r>
            <a:endParaRPr sz="2900">
              <a:solidFill>
                <a:srgbClr val="434343"/>
              </a:solidFill>
              <a:latin typeface="Montserrat"/>
              <a:ea typeface="Montserrat"/>
              <a:cs typeface="Montserrat"/>
              <a:sym typeface="Montserrat"/>
            </a:endParaRPr>
          </a:p>
          <a:p>
            <a:pPr indent="0" lvl="0" marL="457200" marR="0" rtl="0" algn="l">
              <a:lnSpc>
                <a:spcPct val="100000"/>
              </a:lnSpc>
              <a:spcBef>
                <a:spcPts val="1600"/>
              </a:spcBef>
              <a:spcAft>
                <a:spcPts val="0"/>
              </a:spcAft>
              <a:buClr>
                <a:schemeClr val="dk1"/>
              </a:buClr>
              <a:buSzPts val="1100"/>
              <a:buFont typeface="Arial"/>
              <a:buNone/>
            </a:pPr>
            <a:r>
              <a:t/>
            </a:r>
            <a:endParaRPr sz="2900">
              <a:solidFill>
                <a:srgbClr val="434343"/>
              </a:solidFill>
              <a:latin typeface="Montserrat"/>
              <a:ea typeface="Montserrat"/>
              <a:cs typeface="Montserrat"/>
              <a:sym typeface="Montserrat"/>
            </a:endParaRPr>
          </a:p>
          <a:p>
            <a:pPr indent="0" lvl="0" marL="4572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146" name="Google Shape;1146;p1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47" name="Google Shape;1147;p1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48" name="Google Shape;1148;p126"/>
          <p:cNvPicPr preferRelativeResize="0"/>
          <p:nvPr/>
        </p:nvPicPr>
        <p:blipFill>
          <a:blip r:embed="rId4">
            <a:alphaModFix/>
          </a:blip>
          <a:stretch>
            <a:fillRect/>
          </a:stretch>
        </p:blipFill>
        <p:spPr>
          <a:xfrm>
            <a:off x="1825246" y="2292000"/>
            <a:ext cx="2575492" cy="2396825"/>
          </a:xfrm>
          <a:prstGeom prst="rect">
            <a:avLst/>
          </a:prstGeom>
          <a:noFill/>
          <a:ln>
            <a:noFill/>
          </a:ln>
        </p:spPr>
      </p:pic>
      <p:pic>
        <p:nvPicPr>
          <p:cNvPr id="1149" name="Google Shape;1149;p126"/>
          <p:cNvPicPr preferRelativeResize="0"/>
          <p:nvPr/>
        </p:nvPicPr>
        <p:blipFill>
          <a:blip r:embed="rId5">
            <a:alphaModFix/>
          </a:blip>
          <a:stretch>
            <a:fillRect/>
          </a:stretch>
        </p:blipFill>
        <p:spPr>
          <a:xfrm>
            <a:off x="3348751" y="2518700"/>
            <a:ext cx="4729849" cy="21950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55" name="Google Shape;1155;p127"/>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split the gradient of the cost function into two parts:</a:t>
            </a:r>
            <a:endParaRPr sz="2500">
              <a:solidFill>
                <a:srgbClr val="434343"/>
              </a:solidFill>
              <a:latin typeface="Montserrat"/>
              <a:ea typeface="Montserrat"/>
              <a:cs typeface="Montserrat"/>
              <a:sym typeface="Montserrat"/>
            </a:endParaRPr>
          </a:p>
        </p:txBody>
      </p:sp>
      <p:pic>
        <p:nvPicPr>
          <p:cNvPr descr="watermark.jpg" id="1156" name="Google Shape;1156;p1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57" name="Google Shape;1157;p1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58" name="Google Shape;1158;p127"/>
          <p:cNvPicPr preferRelativeResize="0"/>
          <p:nvPr/>
        </p:nvPicPr>
        <p:blipFill>
          <a:blip r:embed="rId4">
            <a:alphaModFix/>
          </a:blip>
          <a:stretch>
            <a:fillRect/>
          </a:stretch>
        </p:blipFill>
        <p:spPr>
          <a:xfrm>
            <a:off x="1825246" y="2292000"/>
            <a:ext cx="2575492" cy="2396825"/>
          </a:xfrm>
          <a:prstGeom prst="rect">
            <a:avLst/>
          </a:prstGeom>
          <a:noFill/>
          <a:ln>
            <a:noFill/>
          </a:ln>
        </p:spPr>
      </p:pic>
      <p:pic>
        <p:nvPicPr>
          <p:cNvPr id="1159" name="Google Shape;1159;p127"/>
          <p:cNvPicPr preferRelativeResize="0"/>
          <p:nvPr/>
        </p:nvPicPr>
        <p:blipFill>
          <a:blip r:embed="rId5">
            <a:alphaModFix/>
          </a:blip>
          <a:stretch>
            <a:fillRect/>
          </a:stretch>
        </p:blipFill>
        <p:spPr>
          <a:xfrm>
            <a:off x="3348751" y="2518700"/>
            <a:ext cx="4729849" cy="2195000"/>
          </a:xfrm>
          <a:prstGeom prst="rect">
            <a:avLst/>
          </a:prstGeom>
          <a:noFill/>
          <a:ln>
            <a:noFill/>
          </a:ln>
        </p:spPr>
      </p:pic>
      <p:sp>
        <p:nvSpPr>
          <p:cNvPr id="1160" name="Google Shape;1160;p127"/>
          <p:cNvSpPr/>
          <p:nvPr/>
        </p:nvSpPr>
        <p:spPr>
          <a:xfrm>
            <a:off x="3523475" y="2564675"/>
            <a:ext cx="1998000" cy="6756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27"/>
          <p:cNvSpPr/>
          <p:nvPr/>
        </p:nvSpPr>
        <p:spPr>
          <a:xfrm>
            <a:off x="7481450" y="2584825"/>
            <a:ext cx="384000" cy="6756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1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67" name="Google Shape;1167;p128"/>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split the gradient of the cost function into two parts:</a:t>
            </a:r>
            <a:endParaRPr sz="2500">
              <a:solidFill>
                <a:srgbClr val="434343"/>
              </a:solidFill>
              <a:latin typeface="Montserrat"/>
              <a:ea typeface="Montserrat"/>
              <a:cs typeface="Montserrat"/>
              <a:sym typeface="Montserrat"/>
            </a:endParaRPr>
          </a:p>
          <a:p>
            <a:pPr indent="0" lvl="0" marL="45720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168" name="Google Shape;1168;p1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69" name="Google Shape;1169;p1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70" name="Google Shape;1170;p128"/>
          <p:cNvPicPr preferRelativeResize="0"/>
          <p:nvPr/>
        </p:nvPicPr>
        <p:blipFill>
          <a:blip r:embed="rId4">
            <a:alphaModFix/>
          </a:blip>
          <a:stretch>
            <a:fillRect/>
          </a:stretch>
        </p:blipFill>
        <p:spPr>
          <a:xfrm>
            <a:off x="1825246" y="2292000"/>
            <a:ext cx="2575492" cy="2396825"/>
          </a:xfrm>
          <a:prstGeom prst="rect">
            <a:avLst/>
          </a:prstGeom>
          <a:noFill/>
          <a:ln>
            <a:noFill/>
          </a:ln>
        </p:spPr>
      </p:pic>
      <p:pic>
        <p:nvPicPr>
          <p:cNvPr id="1171" name="Google Shape;1171;p128"/>
          <p:cNvPicPr preferRelativeResize="0"/>
          <p:nvPr/>
        </p:nvPicPr>
        <p:blipFill>
          <a:blip r:embed="rId5">
            <a:alphaModFix/>
          </a:blip>
          <a:stretch>
            <a:fillRect/>
          </a:stretch>
        </p:blipFill>
        <p:spPr>
          <a:xfrm>
            <a:off x="3348751" y="2518700"/>
            <a:ext cx="4729849" cy="2195000"/>
          </a:xfrm>
          <a:prstGeom prst="rect">
            <a:avLst/>
          </a:prstGeom>
          <a:noFill/>
          <a:ln>
            <a:noFill/>
          </a:ln>
        </p:spPr>
      </p:pic>
      <p:sp>
        <p:nvSpPr>
          <p:cNvPr id="1172" name="Google Shape;1172;p128"/>
          <p:cNvSpPr/>
          <p:nvPr/>
        </p:nvSpPr>
        <p:spPr>
          <a:xfrm>
            <a:off x="3835200" y="2545800"/>
            <a:ext cx="1166700" cy="6756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28"/>
          <p:cNvSpPr/>
          <p:nvPr/>
        </p:nvSpPr>
        <p:spPr>
          <a:xfrm>
            <a:off x="5856700" y="2584825"/>
            <a:ext cx="2008800" cy="6756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12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79" name="Google Shape;1179;p129"/>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then results in the following:</a:t>
            </a:r>
            <a:endParaRPr sz="2500">
              <a:solidFill>
                <a:srgbClr val="434343"/>
              </a:solidFill>
              <a:latin typeface="Montserrat"/>
              <a:ea typeface="Montserrat"/>
              <a:cs typeface="Montserrat"/>
              <a:sym typeface="Montserrat"/>
            </a:endParaRPr>
          </a:p>
        </p:txBody>
      </p:sp>
      <p:pic>
        <p:nvPicPr>
          <p:cNvPr descr="watermark.jpg" id="1180" name="Google Shape;1180;p1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81" name="Google Shape;1181;p1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82" name="Google Shape;1182;p129"/>
          <p:cNvPicPr preferRelativeResize="0"/>
          <p:nvPr/>
        </p:nvPicPr>
        <p:blipFill>
          <a:blip r:embed="rId4">
            <a:alphaModFix/>
          </a:blip>
          <a:stretch>
            <a:fillRect/>
          </a:stretch>
        </p:blipFill>
        <p:spPr>
          <a:xfrm>
            <a:off x="616150" y="2405350"/>
            <a:ext cx="8075191" cy="20547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13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88" name="Google Shape;1188;p130"/>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now calculate the gradient for any set of Beta values!</a:t>
            </a:r>
            <a:endParaRPr sz="2500">
              <a:solidFill>
                <a:srgbClr val="434343"/>
              </a:solidFill>
              <a:latin typeface="Montserrat"/>
              <a:ea typeface="Montserrat"/>
              <a:cs typeface="Montserrat"/>
              <a:sym typeface="Montserrat"/>
            </a:endParaRPr>
          </a:p>
        </p:txBody>
      </p:sp>
      <p:pic>
        <p:nvPicPr>
          <p:cNvPr descr="watermark.jpg" id="1189" name="Google Shape;1189;p1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90" name="Google Shape;1190;p1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91" name="Google Shape;1191;p130"/>
          <p:cNvPicPr preferRelativeResize="0"/>
          <p:nvPr/>
        </p:nvPicPr>
        <p:blipFill>
          <a:blip r:embed="rId4">
            <a:alphaModFix/>
          </a:blip>
          <a:stretch>
            <a:fillRect/>
          </a:stretch>
        </p:blipFill>
        <p:spPr>
          <a:xfrm>
            <a:off x="616150" y="2405350"/>
            <a:ext cx="8075191" cy="20547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13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97" name="Google Shape;1197;p131"/>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theory we could now guess and check Beta values that minimize this gradient.</a:t>
            </a:r>
            <a:endParaRPr sz="2500">
              <a:solidFill>
                <a:srgbClr val="434343"/>
              </a:solidFill>
              <a:latin typeface="Montserrat"/>
              <a:ea typeface="Montserrat"/>
              <a:cs typeface="Montserrat"/>
              <a:sym typeface="Montserrat"/>
            </a:endParaRPr>
          </a:p>
        </p:txBody>
      </p:sp>
      <p:pic>
        <p:nvPicPr>
          <p:cNvPr descr="watermark.jpg" id="1198" name="Google Shape;1198;p1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99" name="Google Shape;1199;p1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00" name="Google Shape;1200;p131"/>
          <p:cNvPicPr preferRelativeResize="0"/>
          <p:nvPr/>
        </p:nvPicPr>
        <p:blipFill>
          <a:blip r:embed="rId4">
            <a:alphaModFix/>
          </a:blip>
          <a:stretch>
            <a:fillRect/>
          </a:stretch>
        </p:blipFill>
        <p:spPr>
          <a:xfrm>
            <a:off x="616150" y="2405350"/>
            <a:ext cx="8075191" cy="20547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3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06" name="Google Shape;1206;p132"/>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Note how the Beta coefficients are the only unknown variable here:</a:t>
            </a:r>
            <a:endParaRPr sz="2500">
              <a:solidFill>
                <a:srgbClr val="434343"/>
              </a:solidFill>
              <a:latin typeface="Montserrat"/>
              <a:ea typeface="Montserrat"/>
              <a:cs typeface="Montserrat"/>
              <a:sym typeface="Montserrat"/>
            </a:endParaRPr>
          </a:p>
        </p:txBody>
      </p:sp>
      <p:pic>
        <p:nvPicPr>
          <p:cNvPr descr="watermark.jpg" id="1207" name="Google Shape;1207;p1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08" name="Google Shape;1208;p1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09" name="Google Shape;1209;p132"/>
          <p:cNvPicPr preferRelativeResize="0"/>
          <p:nvPr/>
        </p:nvPicPr>
        <p:blipFill>
          <a:blip r:embed="rId4">
            <a:alphaModFix/>
          </a:blip>
          <a:stretch>
            <a:fillRect/>
          </a:stretch>
        </p:blipFill>
        <p:spPr>
          <a:xfrm>
            <a:off x="616150" y="2405350"/>
            <a:ext cx="8075191" cy="2054700"/>
          </a:xfrm>
          <a:prstGeom prst="rect">
            <a:avLst/>
          </a:prstGeom>
          <a:noFill/>
          <a:ln>
            <a:noFill/>
          </a:ln>
        </p:spPr>
      </p:pic>
      <p:sp>
        <p:nvSpPr>
          <p:cNvPr id="1210" name="Google Shape;1210;p132"/>
          <p:cNvSpPr/>
          <p:nvPr/>
        </p:nvSpPr>
        <p:spPr>
          <a:xfrm>
            <a:off x="7472025" y="2569400"/>
            <a:ext cx="340200" cy="5208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32"/>
          <p:cNvSpPr/>
          <p:nvPr/>
        </p:nvSpPr>
        <p:spPr>
          <a:xfrm>
            <a:off x="7472025" y="3897875"/>
            <a:ext cx="340200" cy="5208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13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17" name="Google Shape;1217;p133"/>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other variables are from our known data matrix values X and y.</a:t>
            </a:r>
            <a:endParaRPr sz="2500">
              <a:solidFill>
                <a:srgbClr val="434343"/>
              </a:solidFill>
              <a:latin typeface="Montserrat"/>
              <a:ea typeface="Montserrat"/>
              <a:cs typeface="Montserrat"/>
              <a:sym typeface="Montserrat"/>
            </a:endParaRPr>
          </a:p>
        </p:txBody>
      </p:sp>
      <p:pic>
        <p:nvPicPr>
          <p:cNvPr descr="watermark.jpg" id="1218" name="Google Shape;1218;p1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19" name="Google Shape;1219;p1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20" name="Google Shape;1220;p133"/>
          <p:cNvPicPr preferRelativeResize="0"/>
          <p:nvPr/>
        </p:nvPicPr>
        <p:blipFill>
          <a:blip r:embed="rId4">
            <a:alphaModFix/>
          </a:blip>
          <a:stretch>
            <a:fillRect/>
          </a:stretch>
        </p:blipFill>
        <p:spPr>
          <a:xfrm>
            <a:off x="616150" y="2405350"/>
            <a:ext cx="8075191" cy="2054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79" name="Google Shape;179;p3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1722</a:t>
            </a:r>
            <a:r>
              <a:rPr lang="en" sz="2900">
                <a:solidFill>
                  <a:srgbClr val="434343"/>
                </a:solidFill>
                <a:latin typeface="Montserrat"/>
                <a:ea typeface="Montserrat"/>
                <a:cs typeface="Montserrat"/>
                <a:sym typeface="Montserrat"/>
              </a:rPr>
              <a:t> - </a:t>
            </a:r>
            <a:r>
              <a:rPr lang="en" sz="2900">
                <a:solidFill>
                  <a:srgbClr val="434343"/>
                </a:solidFill>
                <a:latin typeface="Montserrat"/>
                <a:ea typeface="Montserrat"/>
                <a:cs typeface="Montserrat"/>
                <a:sym typeface="Montserrat"/>
              </a:rPr>
              <a:t>Roger Cotes discovers combining different observations </a:t>
            </a:r>
            <a:r>
              <a:rPr lang="en" sz="2900">
                <a:solidFill>
                  <a:srgbClr val="434343"/>
                </a:solidFill>
                <a:latin typeface="Montserrat"/>
                <a:ea typeface="Montserrat"/>
                <a:cs typeface="Montserrat"/>
                <a:sym typeface="Montserrat"/>
              </a:rPr>
              <a:t>yields</a:t>
            </a:r>
            <a:r>
              <a:rPr lang="en" sz="2900">
                <a:solidFill>
                  <a:srgbClr val="434343"/>
                </a:solidFill>
                <a:latin typeface="Montserrat"/>
                <a:ea typeface="Montserrat"/>
                <a:cs typeface="Montserrat"/>
                <a:sym typeface="Montserrat"/>
              </a:rPr>
              <a:t> better </a:t>
            </a:r>
            <a:r>
              <a:rPr lang="en" sz="2900">
                <a:solidFill>
                  <a:srgbClr val="434343"/>
                </a:solidFill>
                <a:latin typeface="Montserrat"/>
                <a:ea typeface="Montserrat"/>
                <a:cs typeface="Montserrat"/>
                <a:sym typeface="Montserrat"/>
              </a:rPr>
              <a:t>estimates of the true value.</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1750 - Tobias Mayer explores averaging different results under similar conditions in studying librations of the moon.</a:t>
            </a:r>
            <a:endParaRPr sz="2900">
              <a:solidFill>
                <a:srgbClr val="434343"/>
              </a:solidFill>
              <a:latin typeface="Montserrat"/>
              <a:ea typeface="Montserrat"/>
              <a:cs typeface="Montserrat"/>
              <a:sym typeface="Montserrat"/>
            </a:endParaRPr>
          </a:p>
        </p:txBody>
      </p:sp>
      <p:pic>
        <p:nvPicPr>
          <p:cNvPr descr="watermark.jpg" id="180" name="Google Shape;180;p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1" name="Google Shape;181;p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13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1226" name="Google Shape;1226;p1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27" name="Google Shape;1227;p1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28" name="Google Shape;1228;p134"/>
          <p:cNvPicPr preferRelativeResize="0"/>
          <p:nvPr/>
        </p:nvPicPr>
        <p:blipFill>
          <a:blip r:embed="rId4">
            <a:alphaModFix/>
          </a:blip>
          <a:stretch>
            <a:fillRect/>
          </a:stretch>
        </p:blipFill>
        <p:spPr>
          <a:xfrm>
            <a:off x="616150" y="2405350"/>
            <a:ext cx="8075191" cy="2054700"/>
          </a:xfrm>
          <a:prstGeom prst="rect">
            <a:avLst/>
          </a:prstGeom>
          <a:noFill/>
          <a:ln>
            <a:noFill/>
          </a:ln>
        </p:spPr>
      </p:pic>
      <p:sp>
        <p:nvSpPr>
          <p:cNvPr id="1229" name="Google Shape;1229;p134"/>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the best way to “guess” at the correct Beta values that minimize the gradient?</a:t>
            </a:r>
            <a:endParaRPr sz="2500">
              <a:solidFill>
                <a:srgbClr val="434343"/>
              </a:solidFill>
              <a:latin typeface="Montserrat"/>
              <a:ea typeface="Montserrat"/>
              <a:cs typeface="Montserrat"/>
              <a:sym typeface="Montserrat"/>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13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35" name="Google Shape;1235;p13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use gradient descent to computationally search for the coefficients that minimize this gradient.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visually explore what this looks like in the case of a single Beta value.</a:t>
            </a:r>
            <a:endParaRPr sz="2900">
              <a:solidFill>
                <a:srgbClr val="434343"/>
              </a:solidFill>
              <a:latin typeface="Montserrat"/>
              <a:ea typeface="Montserrat"/>
              <a:cs typeface="Montserrat"/>
              <a:sym typeface="Montserrat"/>
            </a:endParaRPr>
          </a:p>
        </p:txBody>
      </p:sp>
      <p:pic>
        <p:nvPicPr>
          <p:cNvPr descr="watermark.jpg" id="1236" name="Google Shape;1236;p1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37" name="Google Shape;1237;p1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13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43" name="Google Shape;1243;p13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Given a cost function of J(</a:t>
            </a:r>
            <a:r>
              <a:rPr b="1" lang="en" sz="2900">
                <a:solidFill>
                  <a:srgbClr val="434343"/>
                </a:solidFill>
                <a:latin typeface="Montserrat"/>
                <a:ea typeface="Montserrat"/>
                <a:cs typeface="Montserrat"/>
                <a:sym typeface="Montserrat"/>
              </a:rPr>
              <a:t>β</a:t>
            </a:r>
            <a:r>
              <a:rPr lang="en" sz="2900">
                <a:solidFill>
                  <a:srgbClr val="434343"/>
                </a:solidFill>
                <a:latin typeface="Montserrat"/>
                <a:ea typeface="Montserrat"/>
                <a:cs typeface="Montserrat"/>
                <a:sym typeface="Montserrat"/>
              </a:rPr>
              <a:t>) how can we computationally search for the correct value of </a:t>
            </a:r>
            <a:r>
              <a:rPr b="1" lang="en" sz="2900">
                <a:solidFill>
                  <a:srgbClr val="434343"/>
                </a:solidFill>
                <a:latin typeface="Montserrat"/>
                <a:ea typeface="Montserrat"/>
                <a:cs typeface="Montserrat"/>
                <a:sym typeface="Montserrat"/>
              </a:rPr>
              <a:t>β</a:t>
            </a:r>
            <a:r>
              <a:rPr lang="en" sz="2900">
                <a:solidFill>
                  <a:srgbClr val="434343"/>
                </a:solidFill>
                <a:latin typeface="Montserrat"/>
                <a:ea typeface="Montserrat"/>
                <a:cs typeface="Montserrat"/>
                <a:sym typeface="Montserrat"/>
              </a:rPr>
              <a:t> that minimizes the gradient of the cost function?</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would the search process look like for single β value? </a:t>
            </a:r>
            <a:endParaRPr sz="2900">
              <a:solidFill>
                <a:srgbClr val="434343"/>
              </a:solidFill>
              <a:latin typeface="Montserrat"/>
              <a:ea typeface="Montserrat"/>
              <a:cs typeface="Montserrat"/>
              <a:sym typeface="Montserrat"/>
            </a:endParaRPr>
          </a:p>
        </p:txBody>
      </p:sp>
      <p:pic>
        <p:nvPicPr>
          <p:cNvPr descr="watermark.jpg" id="1244" name="Google Shape;1244;p1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45" name="Google Shape;1245;p1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13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51" name="Google Shape;1251;p13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a:t>
            </a:r>
            <a:r>
              <a:rPr lang="en" sz="2900">
                <a:solidFill>
                  <a:srgbClr val="434343"/>
                </a:solidFill>
                <a:latin typeface="Montserrat"/>
                <a:ea typeface="Montserrat"/>
                <a:cs typeface="Montserrat"/>
                <a:sym typeface="Montserrat"/>
              </a:rPr>
              <a:t> </a:t>
            </a:r>
            <a:endParaRPr sz="2900">
              <a:solidFill>
                <a:srgbClr val="434343"/>
              </a:solidFill>
              <a:latin typeface="Montserrat"/>
              <a:ea typeface="Montserrat"/>
              <a:cs typeface="Montserrat"/>
              <a:sym typeface="Montserrat"/>
            </a:endParaRPr>
          </a:p>
        </p:txBody>
      </p:sp>
      <p:pic>
        <p:nvPicPr>
          <p:cNvPr descr="watermark.jpg" id="1252" name="Google Shape;1252;p1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53" name="Google Shape;1253;p1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54" name="Google Shape;1254;p137"/>
          <p:cNvPicPr preferRelativeResize="0"/>
          <p:nvPr/>
        </p:nvPicPr>
        <p:blipFill>
          <a:blip r:embed="rId4">
            <a:alphaModFix/>
          </a:blip>
          <a:stretch>
            <a:fillRect/>
          </a:stretch>
        </p:blipFill>
        <p:spPr>
          <a:xfrm>
            <a:off x="1593687" y="1987200"/>
            <a:ext cx="5956626" cy="281417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13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60" name="Google Shape;1260;p13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 </a:t>
            </a:r>
            <a:endParaRPr sz="2900">
              <a:solidFill>
                <a:srgbClr val="434343"/>
              </a:solidFill>
              <a:latin typeface="Montserrat"/>
              <a:ea typeface="Montserrat"/>
              <a:cs typeface="Montserrat"/>
              <a:sym typeface="Montserrat"/>
            </a:endParaRPr>
          </a:p>
        </p:txBody>
      </p:sp>
      <p:pic>
        <p:nvPicPr>
          <p:cNvPr descr="watermark.jpg" id="1261" name="Google Shape;1261;p1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62" name="Google Shape;1262;p1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63" name="Google Shape;1263;p138"/>
          <p:cNvPicPr preferRelativeResize="0"/>
          <p:nvPr/>
        </p:nvPicPr>
        <p:blipFill>
          <a:blip r:embed="rId4">
            <a:alphaModFix/>
          </a:blip>
          <a:stretch>
            <a:fillRect/>
          </a:stretch>
        </p:blipFill>
        <p:spPr>
          <a:xfrm>
            <a:off x="1593687" y="1987200"/>
            <a:ext cx="5956626" cy="2814175"/>
          </a:xfrm>
          <a:prstGeom prst="rect">
            <a:avLst/>
          </a:prstGeom>
          <a:noFill/>
          <a:ln>
            <a:noFill/>
          </a:ln>
        </p:spPr>
      </p:pic>
      <p:pic>
        <p:nvPicPr>
          <p:cNvPr id="1264" name="Google Shape;1264;p138"/>
          <p:cNvPicPr preferRelativeResize="0"/>
          <p:nvPr/>
        </p:nvPicPr>
        <p:blipFill rotWithShape="1">
          <a:blip r:embed="rId5">
            <a:alphaModFix/>
          </a:blip>
          <a:srcRect b="2505" l="0" r="49264" t="0"/>
          <a:stretch/>
        </p:blipFill>
        <p:spPr>
          <a:xfrm>
            <a:off x="5157650" y="2111900"/>
            <a:ext cx="267076" cy="563401"/>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p13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70" name="Google Shape;1270;p13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 </a:t>
            </a:r>
            <a:endParaRPr sz="2900">
              <a:solidFill>
                <a:srgbClr val="434343"/>
              </a:solidFill>
              <a:latin typeface="Montserrat"/>
              <a:ea typeface="Montserrat"/>
              <a:cs typeface="Montserrat"/>
              <a:sym typeface="Montserrat"/>
            </a:endParaRPr>
          </a:p>
        </p:txBody>
      </p:sp>
      <p:pic>
        <p:nvPicPr>
          <p:cNvPr descr="watermark.jpg" id="1271" name="Google Shape;1271;p1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72" name="Google Shape;1272;p1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73" name="Google Shape;1273;p139"/>
          <p:cNvPicPr preferRelativeResize="0"/>
          <p:nvPr/>
        </p:nvPicPr>
        <p:blipFill>
          <a:blip r:embed="rId4">
            <a:alphaModFix/>
          </a:blip>
          <a:stretch>
            <a:fillRect/>
          </a:stretch>
        </p:blipFill>
        <p:spPr>
          <a:xfrm>
            <a:off x="1593687" y="1987200"/>
            <a:ext cx="5956626" cy="2814175"/>
          </a:xfrm>
          <a:prstGeom prst="rect">
            <a:avLst/>
          </a:prstGeom>
          <a:noFill/>
          <a:ln>
            <a:noFill/>
          </a:ln>
        </p:spPr>
      </p:pic>
      <p:sp>
        <p:nvSpPr>
          <p:cNvPr id="1274" name="Google Shape;1274;p139"/>
          <p:cNvSpPr/>
          <p:nvPr/>
        </p:nvSpPr>
        <p:spPr>
          <a:xfrm>
            <a:off x="2309600" y="2650513"/>
            <a:ext cx="1719252" cy="505332"/>
          </a:xfrm>
          <a:prstGeom prst="cloud">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39"/>
          <p:cNvSpPr/>
          <p:nvPr/>
        </p:nvSpPr>
        <p:spPr>
          <a:xfrm>
            <a:off x="4615750" y="2420338"/>
            <a:ext cx="1719252" cy="505332"/>
          </a:xfrm>
          <a:prstGeom prst="cloud">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39"/>
          <p:cNvSpPr/>
          <p:nvPr/>
        </p:nvSpPr>
        <p:spPr>
          <a:xfrm>
            <a:off x="3124500" y="2794755"/>
            <a:ext cx="2373300" cy="714528"/>
          </a:xfrm>
          <a:prstGeom prst="cloud">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39"/>
          <p:cNvSpPr/>
          <p:nvPr/>
        </p:nvSpPr>
        <p:spPr>
          <a:xfrm>
            <a:off x="1655550" y="3258880"/>
            <a:ext cx="2373300" cy="714528"/>
          </a:xfrm>
          <a:prstGeom prst="cloud">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39"/>
          <p:cNvSpPr/>
          <p:nvPr/>
        </p:nvSpPr>
        <p:spPr>
          <a:xfrm>
            <a:off x="4901650" y="2794755"/>
            <a:ext cx="2373300" cy="714528"/>
          </a:xfrm>
          <a:prstGeom prst="cloud">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39"/>
          <p:cNvSpPr/>
          <p:nvPr/>
        </p:nvSpPr>
        <p:spPr>
          <a:xfrm>
            <a:off x="3504875" y="3296680"/>
            <a:ext cx="2373300" cy="714528"/>
          </a:xfrm>
          <a:prstGeom prst="cloud">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39"/>
          <p:cNvSpPr/>
          <p:nvPr/>
        </p:nvSpPr>
        <p:spPr>
          <a:xfrm>
            <a:off x="4880575" y="3538805"/>
            <a:ext cx="2373300" cy="714528"/>
          </a:xfrm>
          <a:prstGeom prst="cloud">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39"/>
          <p:cNvSpPr/>
          <p:nvPr/>
        </p:nvSpPr>
        <p:spPr>
          <a:xfrm>
            <a:off x="2309600" y="3681755"/>
            <a:ext cx="2373300" cy="714528"/>
          </a:xfrm>
          <a:prstGeom prst="cloud">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sp>
        <p:nvSpPr>
          <p:cNvPr id="1286" name="Google Shape;1286;p14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87" name="Google Shape;1287;p14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 </a:t>
            </a:r>
            <a:endParaRPr sz="2900">
              <a:solidFill>
                <a:srgbClr val="434343"/>
              </a:solidFill>
              <a:latin typeface="Montserrat"/>
              <a:ea typeface="Montserrat"/>
              <a:cs typeface="Montserrat"/>
              <a:sym typeface="Montserrat"/>
            </a:endParaRPr>
          </a:p>
        </p:txBody>
      </p:sp>
      <p:pic>
        <p:nvPicPr>
          <p:cNvPr descr="watermark.jpg" id="1288" name="Google Shape;1288;p1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89" name="Google Shape;1289;p1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90" name="Google Shape;1290;p140"/>
          <p:cNvPicPr preferRelativeResize="0"/>
          <p:nvPr/>
        </p:nvPicPr>
        <p:blipFill>
          <a:blip r:embed="rId4">
            <a:alphaModFix/>
          </a:blip>
          <a:stretch>
            <a:fillRect/>
          </a:stretch>
        </p:blipFill>
        <p:spPr>
          <a:xfrm>
            <a:off x="1593687" y="1987200"/>
            <a:ext cx="5956626" cy="2814175"/>
          </a:xfrm>
          <a:prstGeom prst="rect">
            <a:avLst/>
          </a:prstGeom>
          <a:noFill/>
          <a:ln>
            <a:noFill/>
          </a:ln>
        </p:spPr>
      </p:pic>
      <p:pic>
        <p:nvPicPr>
          <p:cNvPr id="1291" name="Google Shape;1291;p140"/>
          <p:cNvPicPr preferRelativeResize="0"/>
          <p:nvPr/>
        </p:nvPicPr>
        <p:blipFill rotWithShape="1">
          <a:blip r:embed="rId5">
            <a:alphaModFix/>
          </a:blip>
          <a:srcRect b="2505" l="0" r="49264" t="0"/>
          <a:stretch/>
        </p:blipFill>
        <p:spPr>
          <a:xfrm>
            <a:off x="5157650" y="2111900"/>
            <a:ext cx="267076" cy="563401"/>
          </a:xfrm>
          <a:prstGeom prst="rect">
            <a:avLst/>
          </a:prstGeom>
          <a:noFill/>
          <a:ln>
            <a:noFill/>
          </a:ln>
        </p:spPr>
      </p:pic>
      <p:sp>
        <p:nvSpPr>
          <p:cNvPr id="1292" name="Google Shape;1292;p140"/>
          <p:cNvSpPr/>
          <p:nvPr/>
        </p:nvSpPr>
        <p:spPr>
          <a:xfrm>
            <a:off x="5236875" y="2630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sp>
        <p:nvSpPr>
          <p:cNvPr id="1297" name="Google Shape;1297;p14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98" name="Google Shape;1298;p14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 </a:t>
            </a:r>
            <a:endParaRPr sz="2900">
              <a:solidFill>
                <a:srgbClr val="434343"/>
              </a:solidFill>
              <a:latin typeface="Montserrat"/>
              <a:ea typeface="Montserrat"/>
              <a:cs typeface="Montserrat"/>
              <a:sym typeface="Montserrat"/>
            </a:endParaRPr>
          </a:p>
        </p:txBody>
      </p:sp>
      <p:pic>
        <p:nvPicPr>
          <p:cNvPr descr="watermark.jpg" id="1299" name="Google Shape;1299;p1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00" name="Google Shape;1300;p14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301" name="Google Shape;1301;p141"/>
          <p:cNvPicPr preferRelativeResize="0"/>
          <p:nvPr/>
        </p:nvPicPr>
        <p:blipFill>
          <a:blip r:embed="rId4">
            <a:alphaModFix/>
          </a:blip>
          <a:stretch>
            <a:fillRect/>
          </a:stretch>
        </p:blipFill>
        <p:spPr>
          <a:xfrm>
            <a:off x="1593687" y="1987200"/>
            <a:ext cx="5956626" cy="2814175"/>
          </a:xfrm>
          <a:prstGeom prst="rect">
            <a:avLst/>
          </a:prstGeom>
          <a:noFill/>
          <a:ln>
            <a:noFill/>
          </a:ln>
        </p:spPr>
      </p:pic>
      <p:sp>
        <p:nvSpPr>
          <p:cNvPr id="1302" name="Google Shape;1302;p141"/>
          <p:cNvSpPr/>
          <p:nvPr/>
        </p:nvSpPr>
        <p:spPr>
          <a:xfrm>
            <a:off x="5236875" y="2630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03" name="Google Shape;1303;p141"/>
          <p:cNvPicPr preferRelativeResize="0"/>
          <p:nvPr/>
        </p:nvPicPr>
        <p:blipFill rotWithShape="1">
          <a:blip r:embed="rId5">
            <a:alphaModFix/>
          </a:blip>
          <a:srcRect b="7175" l="49266" r="0" t="0"/>
          <a:stretch/>
        </p:blipFill>
        <p:spPr>
          <a:xfrm rot="2990259">
            <a:off x="5437274" y="2238235"/>
            <a:ext cx="267076" cy="536427"/>
          </a:xfrm>
          <a:prstGeom prst="rect">
            <a:avLst/>
          </a:prstGeom>
          <a:noFill/>
          <a:ln>
            <a:noFill/>
          </a:ln>
        </p:spPr>
      </p:pic>
      <p:cxnSp>
        <p:nvCxnSpPr>
          <p:cNvPr id="1304" name="Google Shape;1304;p141"/>
          <p:cNvCxnSpPr/>
          <p:nvPr/>
        </p:nvCxnSpPr>
        <p:spPr>
          <a:xfrm>
            <a:off x="5132921" y="2648908"/>
            <a:ext cx="316500" cy="215700"/>
          </a:xfrm>
          <a:prstGeom prst="straightConnector1">
            <a:avLst/>
          </a:prstGeom>
          <a:noFill/>
          <a:ln cap="flat" cmpd="sng" w="28575">
            <a:solidFill>
              <a:srgbClr val="E06666"/>
            </a:solidFill>
            <a:prstDash val="solid"/>
            <a:round/>
            <a:headEnd len="med" w="med" type="none"/>
            <a:tailEnd len="med" w="med" type="none"/>
          </a:ln>
        </p:spPr>
      </p:cxn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sp>
        <p:nvSpPr>
          <p:cNvPr id="1309" name="Google Shape;1309;p14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10" name="Google Shape;1310;p14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 </a:t>
            </a:r>
            <a:endParaRPr sz="2900">
              <a:solidFill>
                <a:srgbClr val="434343"/>
              </a:solidFill>
              <a:latin typeface="Montserrat"/>
              <a:ea typeface="Montserrat"/>
              <a:cs typeface="Montserrat"/>
              <a:sym typeface="Montserrat"/>
            </a:endParaRPr>
          </a:p>
        </p:txBody>
      </p:sp>
      <p:pic>
        <p:nvPicPr>
          <p:cNvPr descr="watermark.jpg" id="1311" name="Google Shape;1311;p1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12" name="Google Shape;1312;p14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313" name="Google Shape;1313;p142"/>
          <p:cNvPicPr preferRelativeResize="0"/>
          <p:nvPr/>
        </p:nvPicPr>
        <p:blipFill>
          <a:blip r:embed="rId4">
            <a:alphaModFix/>
          </a:blip>
          <a:stretch>
            <a:fillRect/>
          </a:stretch>
        </p:blipFill>
        <p:spPr>
          <a:xfrm>
            <a:off x="1593687" y="1987200"/>
            <a:ext cx="5956626" cy="2814175"/>
          </a:xfrm>
          <a:prstGeom prst="rect">
            <a:avLst/>
          </a:prstGeom>
          <a:noFill/>
          <a:ln>
            <a:noFill/>
          </a:ln>
        </p:spPr>
      </p:pic>
      <p:sp>
        <p:nvSpPr>
          <p:cNvPr id="1314" name="Google Shape;1314;p142"/>
          <p:cNvSpPr/>
          <p:nvPr/>
        </p:nvSpPr>
        <p:spPr>
          <a:xfrm>
            <a:off x="5236875" y="2630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5" name="Google Shape;1315;p142"/>
          <p:cNvPicPr preferRelativeResize="0"/>
          <p:nvPr/>
        </p:nvPicPr>
        <p:blipFill rotWithShape="1">
          <a:blip r:embed="rId5">
            <a:alphaModFix/>
          </a:blip>
          <a:srcRect b="7175" l="49266" r="0" t="0"/>
          <a:stretch/>
        </p:blipFill>
        <p:spPr>
          <a:xfrm rot="2990259">
            <a:off x="5739549" y="2488560"/>
            <a:ext cx="267076" cy="536427"/>
          </a:xfrm>
          <a:prstGeom prst="rect">
            <a:avLst/>
          </a:prstGeom>
          <a:noFill/>
          <a:ln>
            <a:noFill/>
          </a:ln>
        </p:spPr>
      </p:pic>
      <p:sp>
        <p:nvSpPr>
          <p:cNvPr id="1316" name="Google Shape;1316;p142"/>
          <p:cNvSpPr/>
          <p:nvPr/>
        </p:nvSpPr>
        <p:spPr>
          <a:xfrm>
            <a:off x="5630150" y="29232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17" name="Google Shape;1317;p142"/>
          <p:cNvCxnSpPr/>
          <p:nvPr/>
        </p:nvCxnSpPr>
        <p:spPr>
          <a:xfrm>
            <a:off x="5132921" y="2648908"/>
            <a:ext cx="316500" cy="215700"/>
          </a:xfrm>
          <a:prstGeom prst="straightConnector1">
            <a:avLst/>
          </a:prstGeom>
          <a:noFill/>
          <a:ln cap="flat" cmpd="sng" w="28575">
            <a:solidFill>
              <a:srgbClr val="E06666"/>
            </a:solidFill>
            <a:prstDash val="solid"/>
            <a:round/>
            <a:headEnd len="med" w="med" type="none"/>
            <a:tailEnd len="med" w="med" type="none"/>
          </a:ln>
        </p:spPr>
      </p:cxn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14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23" name="Google Shape;1323;p14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 </a:t>
            </a:r>
            <a:endParaRPr sz="2900">
              <a:solidFill>
                <a:srgbClr val="434343"/>
              </a:solidFill>
              <a:latin typeface="Montserrat"/>
              <a:ea typeface="Montserrat"/>
              <a:cs typeface="Montserrat"/>
              <a:sym typeface="Montserrat"/>
            </a:endParaRPr>
          </a:p>
        </p:txBody>
      </p:sp>
      <p:pic>
        <p:nvPicPr>
          <p:cNvPr descr="watermark.jpg" id="1324" name="Google Shape;1324;p1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25" name="Google Shape;1325;p14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326" name="Google Shape;1326;p143"/>
          <p:cNvPicPr preferRelativeResize="0"/>
          <p:nvPr/>
        </p:nvPicPr>
        <p:blipFill>
          <a:blip r:embed="rId4">
            <a:alphaModFix/>
          </a:blip>
          <a:stretch>
            <a:fillRect/>
          </a:stretch>
        </p:blipFill>
        <p:spPr>
          <a:xfrm>
            <a:off x="1593687" y="1987200"/>
            <a:ext cx="5956626" cy="2814175"/>
          </a:xfrm>
          <a:prstGeom prst="rect">
            <a:avLst/>
          </a:prstGeom>
          <a:noFill/>
          <a:ln>
            <a:noFill/>
          </a:ln>
        </p:spPr>
      </p:pic>
      <p:sp>
        <p:nvSpPr>
          <p:cNvPr id="1327" name="Google Shape;1327;p143"/>
          <p:cNvSpPr/>
          <p:nvPr/>
        </p:nvSpPr>
        <p:spPr>
          <a:xfrm>
            <a:off x="5236875" y="2630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28" name="Google Shape;1328;p143"/>
          <p:cNvPicPr preferRelativeResize="0"/>
          <p:nvPr/>
        </p:nvPicPr>
        <p:blipFill rotWithShape="1">
          <a:blip r:embed="rId5">
            <a:alphaModFix/>
          </a:blip>
          <a:srcRect b="7175" l="49266" r="0" t="0"/>
          <a:stretch/>
        </p:blipFill>
        <p:spPr>
          <a:xfrm rot="2990259">
            <a:off x="5739549" y="2488560"/>
            <a:ext cx="267076" cy="536427"/>
          </a:xfrm>
          <a:prstGeom prst="rect">
            <a:avLst/>
          </a:prstGeom>
          <a:noFill/>
          <a:ln>
            <a:noFill/>
          </a:ln>
        </p:spPr>
      </p:pic>
      <p:sp>
        <p:nvSpPr>
          <p:cNvPr id="1329" name="Google Shape;1329;p143"/>
          <p:cNvSpPr/>
          <p:nvPr/>
        </p:nvSpPr>
        <p:spPr>
          <a:xfrm>
            <a:off x="5630150" y="29232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87" name="Google Shape;187;p3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1757 - Roger Joseph Boscovich further develops combining observations studying the shape of the Earth.</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1788 - Pierre-Simon LaPlace develops similar averaging theories in explaining the differences of </a:t>
            </a:r>
            <a:r>
              <a:rPr lang="en" sz="2900">
                <a:solidFill>
                  <a:srgbClr val="434343"/>
                </a:solidFill>
                <a:latin typeface="Montserrat"/>
                <a:ea typeface="Montserrat"/>
                <a:cs typeface="Montserrat"/>
                <a:sym typeface="Montserrat"/>
              </a:rPr>
              <a:t>motion</a:t>
            </a:r>
            <a:r>
              <a:rPr lang="en" sz="2900">
                <a:solidFill>
                  <a:srgbClr val="434343"/>
                </a:solidFill>
                <a:latin typeface="Montserrat"/>
                <a:ea typeface="Montserrat"/>
                <a:cs typeface="Montserrat"/>
                <a:sym typeface="Montserrat"/>
              </a:rPr>
              <a:t> between Jupiter and Saturn.  </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88" name="Google Shape;188;p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9" name="Google Shape;189;p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14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35" name="Google Shape;1335;p14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 </a:t>
            </a:r>
            <a:endParaRPr sz="2900">
              <a:solidFill>
                <a:srgbClr val="434343"/>
              </a:solidFill>
              <a:latin typeface="Montserrat"/>
              <a:ea typeface="Montserrat"/>
              <a:cs typeface="Montserrat"/>
              <a:sym typeface="Montserrat"/>
            </a:endParaRPr>
          </a:p>
        </p:txBody>
      </p:sp>
      <p:pic>
        <p:nvPicPr>
          <p:cNvPr descr="watermark.jpg" id="1336" name="Google Shape;1336;p14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37" name="Google Shape;1337;p14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338" name="Google Shape;1338;p144"/>
          <p:cNvPicPr preferRelativeResize="0"/>
          <p:nvPr/>
        </p:nvPicPr>
        <p:blipFill>
          <a:blip r:embed="rId4">
            <a:alphaModFix/>
          </a:blip>
          <a:stretch>
            <a:fillRect/>
          </a:stretch>
        </p:blipFill>
        <p:spPr>
          <a:xfrm>
            <a:off x="1593687" y="1987200"/>
            <a:ext cx="5956626" cy="2814175"/>
          </a:xfrm>
          <a:prstGeom prst="rect">
            <a:avLst/>
          </a:prstGeom>
          <a:noFill/>
          <a:ln>
            <a:noFill/>
          </a:ln>
        </p:spPr>
      </p:pic>
      <p:sp>
        <p:nvSpPr>
          <p:cNvPr id="1339" name="Google Shape;1339;p144"/>
          <p:cNvSpPr/>
          <p:nvPr/>
        </p:nvSpPr>
        <p:spPr>
          <a:xfrm>
            <a:off x="5236875" y="2630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0" name="Google Shape;1340;p144"/>
          <p:cNvPicPr preferRelativeResize="0"/>
          <p:nvPr/>
        </p:nvPicPr>
        <p:blipFill rotWithShape="1">
          <a:blip r:embed="rId5">
            <a:alphaModFix/>
          </a:blip>
          <a:srcRect b="7175" l="49266" r="0" t="0"/>
          <a:stretch/>
        </p:blipFill>
        <p:spPr>
          <a:xfrm rot="2990259">
            <a:off x="5739549" y="2488560"/>
            <a:ext cx="267076" cy="536427"/>
          </a:xfrm>
          <a:prstGeom prst="rect">
            <a:avLst/>
          </a:prstGeom>
          <a:noFill/>
          <a:ln>
            <a:noFill/>
          </a:ln>
        </p:spPr>
      </p:pic>
      <p:cxnSp>
        <p:nvCxnSpPr>
          <p:cNvPr id="1341" name="Google Shape;1341;p144"/>
          <p:cNvCxnSpPr/>
          <p:nvPr/>
        </p:nvCxnSpPr>
        <p:spPr>
          <a:xfrm>
            <a:off x="5526196" y="2923208"/>
            <a:ext cx="316500" cy="215700"/>
          </a:xfrm>
          <a:prstGeom prst="straightConnector1">
            <a:avLst/>
          </a:prstGeom>
          <a:noFill/>
          <a:ln cap="flat" cmpd="sng" w="28575">
            <a:solidFill>
              <a:srgbClr val="E06666"/>
            </a:solidFill>
            <a:prstDash val="solid"/>
            <a:round/>
            <a:headEnd len="med" w="med" type="none"/>
            <a:tailEnd len="med" w="med" type="none"/>
          </a:ln>
        </p:spPr>
      </p:cxnSp>
      <p:sp>
        <p:nvSpPr>
          <p:cNvPr id="1342" name="Google Shape;1342;p144"/>
          <p:cNvSpPr/>
          <p:nvPr/>
        </p:nvSpPr>
        <p:spPr>
          <a:xfrm>
            <a:off x="5630150" y="29232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sp>
        <p:nvSpPr>
          <p:cNvPr id="1347" name="Google Shape;1347;p14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48" name="Google Shape;1348;p14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 </a:t>
            </a:r>
            <a:endParaRPr sz="2900">
              <a:solidFill>
                <a:srgbClr val="434343"/>
              </a:solidFill>
              <a:latin typeface="Montserrat"/>
              <a:ea typeface="Montserrat"/>
              <a:cs typeface="Montserrat"/>
              <a:sym typeface="Montserrat"/>
            </a:endParaRPr>
          </a:p>
        </p:txBody>
      </p:sp>
      <p:pic>
        <p:nvPicPr>
          <p:cNvPr descr="watermark.jpg" id="1349" name="Google Shape;1349;p14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50" name="Google Shape;1350;p14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351" name="Google Shape;1351;p145"/>
          <p:cNvPicPr preferRelativeResize="0"/>
          <p:nvPr/>
        </p:nvPicPr>
        <p:blipFill>
          <a:blip r:embed="rId4">
            <a:alphaModFix/>
          </a:blip>
          <a:stretch>
            <a:fillRect/>
          </a:stretch>
        </p:blipFill>
        <p:spPr>
          <a:xfrm>
            <a:off x="1593687" y="1987200"/>
            <a:ext cx="5956626" cy="2814175"/>
          </a:xfrm>
          <a:prstGeom prst="rect">
            <a:avLst/>
          </a:prstGeom>
          <a:noFill/>
          <a:ln>
            <a:noFill/>
          </a:ln>
        </p:spPr>
      </p:pic>
      <p:sp>
        <p:nvSpPr>
          <p:cNvPr id="1352" name="Google Shape;1352;p145"/>
          <p:cNvSpPr/>
          <p:nvPr/>
        </p:nvSpPr>
        <p:spPr>
          <a:xfrm>
            <a:off x="5236875" y="2630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3" name="Google Shape;1353;p145"/>
          <p:cNvPicPr preferRelativeResize="0"/>
          <p:nvPr/>
        </p:nvPicPr>
        <p:blipFill rotWithShape="1">
          <a:blip r:embed="rId5">
            <a:alphaModFix/>
          </a:blip>
          <a:srcRect b="7175" l="49266" r="0" t="0"/>
          <a:stretch/>
        </p:blipFill>
        <p:spPr>
          <a:xfrm rot="1985996">
            <a:off x="6165612" y="2768811"/>
            <a:ext cx="267076" cy="536427"/>
          </a:xfrm>
          <a:prstGeom prst="rect">
            <a:avLst/>
          </a:prstGeom>
          <a:noFill/>
          <a:ln>
            <a:noFill/>
          </a:ln>
        </p:spPr>
      </p:pic>
      <p:sp>
        <p:nvSpPr>
          <p:cNvPr id="1354" name="Google Shape;1354;p145"/>
          <p:cNvSpPr/>
          <p:nvPr/>
        </p:nvSpPr>
        <p:spPr>
          <a:xfrm>
            <a:off x="5630150" y="29232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55" name="Google Shape;1355;p145"/>
          <p:cNvCxnSpPr>
            <a:stCxn id="1352" idx="5"/>
            <a:endCxn id="1354" idx="1"/>
          </p:cNvCxnSpPr>
          <p:nvPr/>
        </p:nvCxnSpPr>
        <p:spPr>
          <a:xfrm>
            <a:off x="5329571" y="2723496"/>
            <a:ext cx="316500" cy="215700"/>
          </a:xfrm>
          <a:prstGeom prst="straightConnector1">
            <a:avLst/>
          </a:prstGeom>
          <a:noFill/>
          <a:ln cap="flat" cmpd="sng" w="28575">
            <a:solidFill>
              <a:srgbClr val="E06666"/>
            </a:solidFill>
            <a:prstDash val="solid"/>
            <a:round/>
            <a:headEnd len="med" w="med" type="none"/>
            <a:tailEnd len="med" w="med" type="none"/>
          </a:ln>
        </p:spPr>
      </p:cxnSp>
      <p:sp>
        <p:nvSpPr>
          <p:cNvPr id="1356" name="Google Shape;1356;p145"/>
          <p:cNvSpPr/>
          <p:nvPr/>
        </p:nvSpPr>
        <p:spPr>
          <a:xfrm>
            <a:off x="6055600" y="32156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57" name="Google Shape;1357;p145"/>
          <p:cNvCxnSpPr>
            <a:stCxn id="1354" idx="5"/>
            <a:endCxn id="1356" idx="1"/>
          </p:cNvCxnSpPr>
          <p:nvPr/>
        </p:nvCxnSpPr>
        <p:spPr>
          <a:xfrm>
            <a:off x="5722846" y="3015896"/>
            <a:ext cx="348600" cy="215700"/>
          </a:xfrm>
          <a:prstGeom prst="straightConnector1">
            <a:avLst/>
          </a:prstGeom>
          <a:noFill/>
          <a:ln cap="flat" cmpd="sng" w="28575">
            <a:solidFill>
              <a:srgbClr val="E06666"/>
            </a:solidFill>
            <a:prstDash val="solid"/>
            <a:round/>
            <a:headEnd len="med" w="med" type="none"/>
            <a:tailEnd len="med" w="med" type="none"/>
          </a:ln>
        </p:spPr>
      </p:cxn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sp>
        <p:nvSpPr>
          <p:cNvPr id="1362" name="Google Shape;1362;p14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63" name="Google Shape;1363;p14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 </a:t>
            </a:r>
            <a:endParaRPr sz="2900">
              <a:solidFill>
                <a:srgbClr val="434343"/>
              </a:solidFill>
              <a:latin typeface="Montserrat"/>
              <a:ea typeface="Montserrat"/>
              <a:cs typeface="Montserrat"/>
              <a:sym typeface="Montserrat"/>
            </a:endParaRPr>
          </a:p>
        </p:txBody>
      </p:sp>
      <p:pic>
        <p:nvPicPr>
          <p:cNvPr descr="watermark.jpg" id="1364" name="Google Shape;1364;p1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65" name="Google Shape;1365;p14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366" name="Google Shape;1366;p146"/>
          <p:cNvPicPr preferRelativeResize="0"/>
          <p:nvPr/>
        </p:nvPicPr>
        <p:blipFill>
          <a:blip r:embed="rId4">
            <a:alphaModFix/>
          </a:blip>
          <a:stretch>
            <a:fillRect/>
          </a:stretch>
        </p:blipFill>
        <p:spPr>
          <a:xfrm>
            <a:off x="1593687" y="1987200"/>
            <a:ext cx="5956626" cy="2814175"/>
          </a:xfrm>
          <a:prstGeom prst="rect">
            <a:avLst/>
          </a:prstGeom>
          <a:noFill/>
          <a:ln>
            <a:noFill/>
          </a:ln>
        </p:spPr>
      </p:pic>
      <p:sp>
        <p:nvSpPr>
          <p:cNvPr id="1367" name="Google Shape;1367;p146"/>
          <p:cNvSpPr/>
          <p:nvPr/>
        </p:nvSpPr>
        <p:spPr>
          <a:xfrm>
            <a:off x="5236875" y="2630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8" name="Google Shape;1368;p146"/>
          <p:cNvPicPr preferRelativeResize="0"/>
          <p:nvPr/>
        </p:nvPicPr>
        <p:blipFill rotWithShape="1">
          <a:blip r:embed="rId5">
            <a:alphaModFix/>
          </a:blip>
          <a:srcRect b="7175" l="49266" r="0" t="0"/>
          <a:stretch/>
        </p:blipFill>
        <p:spPr>
          <a:xfrm>
            <a:off x="7809149" y="3825835"/>
            <a:ext cx="267076" cy="536427"/>
          </a:xfrm>
          <a:prstGeom prst="rect">
            <a:avLst/>
          </a:prstGeom>
          <a:noFill/>
          <a:ln>
            <a:noFill/>
          </a:ln>
        </p:spPr>
      </p:pic>
      <p:sp>
        <p:nvSpPr>
          <p:cNvPr id="1369" name="Google Shape;1369;p146"/>
          <p:cNvSpPr/>
          <p:nvPr/>
        </p:nvSpPr>
        <p:spPr>
          <a:xfrm>
            <a:off x="5630150" y="29232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70" name="Google Shape;1370;p146"/>
          <p:cNvCxnSpPr>
            <a:stCxn id="1367" idx="5"/>
            <a:endCxn id="1369" idx="1"/>
          </p:cNvCxnSpPr>
          <p:nvPr/>
        </p:nvCxnSpPr>
        <p:spPr>
          <a:xfrm>
            <a:off x="5329571" y="2723496"/>
            <a:ext cx="316500" cy="215700"/>
          </a:xfrm>
          <a:prstGeom prst="straightConnector1">
            <a:avLst/>
          </a:prstGeom>
          <a:noFill/>
          <a:ln cap="flat" cmpd="sng" w="28575">
            <a:solidFill>
              <a:srgbClr val="E06666"/>
            </a:solidFill>
            <a:prstDash val="solid"/>
            <a:round/>
            <a:headEnd len="med" w="med" type="none"/>
            <a:tailEnd len="med" w="med" type="none"/>
          </a:ln>
        </p:spPr>
      </p:cxnSp>
      <p:sp>
        <p:nvSpPr>
          <p:cNvPr id="1371" name="Google Shape;1371;p146"/>
          <p:cNvSpPr/>
          <p:nvPr/>
        </p:nvSpPr>
        <p:spPr>
          <a:xfrm>
            <a:off x="6055600" y="32156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72" name="Google Shape;1372;p146"/>
          <p:cNvCxnSpPr>
            <a:stCxn id="1369" idx="5"/>
            <a:endCxn id="1371" idx="1"/>
          </p:cNvCxnSpPr>
          <p:nvPr/>
        </p:nvCxnSpPr>
        <p:spPr>
          <a:xfrm>
            <a:off x="5722846" y="3015896"/>
            <a:ext cx="348600" cy="215700"/>
          </a:xfrm>
          <a:prstGeom prst="straightConnector1">
            <a:avLst/>
          </a:prstGeom>
          <a:noFill/>
          <a:ln cap="flat" cmpd="sng" w="28575">
            <a:solidFill>
              <a:srgbClr val="E06666"/>
            </a:solidFill>
            <a:prstDash val="solid"/>
            <a:round/>
            <a:headEnd len="med" w="med" type="none"/>
            <a:tailEnd len="med" w="med" type="none"/>
          </a:ln>
        </p:spPr>
      </p:cxnSp>
      <p:sp>
        <p:nvSpPr>
          <p:cNvPr id="1373" name="Google Shape;1373;p146"/>
          <p:cNvSpPr/>
          <p:nvPr/>
        </p:nvSpPr>
        <p:spPr>
          <a:xfrm>
            <a:off x="6464800" y="3524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74" name="Google Shape;1374;p146"/>
          <p:cNvCxnSpPr>
            <a:stCxn id="1371" idx="5"/>
            <a:endCxn id="1373" idx="1"/>
          </p:cNvCxnSpPr>
          <p:nvPr/>
        </p:nvCxnSpPr>
        <p:spPr>
          <a:xfrm>
            <a:off x="6148296" y="3308296"/>
            <a:ext cx="332400" cy="231600"/>
          </a:xfrm>
          <a:prstGeom prst="straightConnector1">
            <a:avLst/>
          </a:prstGeom>
          <a:noFill/>
          <a:ln cap="flat" cmpd="sng" w="28575">
            <a:solidFill>
              <a:srgbClr val="E06666"/>
            </a:solidFill>
            <a:prstDash val="solid"/>
            <a:round/>
            <a:headEnd len="med" w="med" type="none"/>
            <a:tailEnd len="med" w="med" type="none"/>
          </a:ln>
        </p:spPr>
      </p:cxnSp>
      <p:sp>
        <p:nvSpPr>
          <p:cNvPr id="1375" name="Google Shape;1375;p146"/>
          <p:cNvSpPr/>
          <p:nvPr/>
        </p:nvSpPr>
        <p:spPr>
          <a:xfrm>
            <a:off x="6842650" y="38483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76" name="Google Shape;1376;p146"/>
          <p:cNvCxnSpPr>
            <a:stCxn id="1373" idx="5"/>
            <a:endCxn id="1375" idx="1"/>
          </p:cNvCxnSpPr>
          <p:nvPr/>
        </p:nvCxnSpPr>
        <p:spPr>
          <a:xfrm>
            <a:off x="6557496" y="3616696"/>
            <a:ext cx="301200" cy="247500"/>
          </a:xfrm>
          <a:prstGeom prst="straightConnector1">
            <a:avLst/>
          </a:prstGeom>
          <a:noFill/>
          <a:ln cap="flat" cmpd="sng" w="28575">
            <a:solidFill>
              <a:srgbClr val="E06666"/>
            </a:solidFill>
            <a:prstDash val="solid"/>
            <a:round/>
            <a:headEnd len="med" w="med" type="none"/>
            <a:tailEnd len="med" w="med" type="none"/>
          </a:ln>
        </p:spPr>
      </p:cxnSp>
      <p:cxnSp>
        <p:nvCxnSpPr>
          <p:cNvPr id="1377" name="Google Shape;1377;p146"/>
          <p:cNvCxnSpPr>
            <a:stCxn id="1375" idx="5"/>
            <a:endCxn id="1378" idx="1"/>
          </p:cNvCxnSpPr>
          <p:nvPr/>
        </p:nvCxnSpPr>
        <p:spPr>
          <a:xfrm>
            <a:off x="6935346" y="3940996"/>
            <a:ext cx="157200" cy="72300"/>
          </a:xfrm>
          <a:prstGeom prst="straightConnector1">
            <a:avLst/>
          </a:prstGeom>
          <a:noFill/>
          <a:ln cap="flat" cmpd="sng" w="28575">
            <a:solidFill>
              <a:srgbClr val="E06666"/>
            </a:solidFill>
            <a:prstDash val="solid"/>
            <a:round/>
            <a:headEnd len="med" w="med" type="none"/>
            <a:tailEnd len="med" w="med" type="none"/>
          </a:ln>
        </p:spPr>
      </p:cxnSp>
      <p:cxnSp>
        <p:nvCxnSpPr>
          <p:cNvPr id="1379" name="Google Shape;1379;p146"/>
          <p:cNvCxnSpPr/>
          <p:nvPr/>
        </p:nvCxnSpPr>
        <p:spPr>
          <a:xfrm>
            <a:off x="7382275" y="4369075"/>
            <a:ext cx="732000" cy="0"/>
          </a:xfrm>
          <a:prstGeom prst="straightConnector1">
            <a:avLst/>
          </a:prstGeom>
          <a:noFill/>
          <a:ln cap="flat" cmpd="sng" w="28575">
            <a:solidFill>
              <a:srgbClr val="E06666"/>
            </a:solidFill>
            <a:prstDash val="solid"/>
            <a:round/>
            <a:headEnd len="med" w="med" type="none"/>
            <a:tailEnd len="med" w="med" type="none"/>
          </a:ln>
        </p:spPr>
      </p:cxnSp>
      <p:sp>
        <p:nvSpPr>
          <p:cNvPr id="1378" name="Google Shape;1378;p146"/>
          <p:cNvSpPr/>
          <p:nvPr/>
        </p:nvSpPr>
        <p:spPr>
          <a:xfrm>
            <a:off x="7076625" y="399725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46"/>
          <p:cNvSpPr/>
          <p:nvPr/>
        </p:nvSpPr>
        <p:spPr>
          <a:xfrm>
            <a:off x="7295150" y="4178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81" name="Google Shape;1381;p146"/>
          <p:cNvCxnSpPr/>
          <p:nvPr/>
        </p:nvCxnSpPr>
        <p:spPr>
          <a:xfrm>
            <a:off x="7137950" y="4086800"/>
            <a:ext cx="157200" cy="126600"/>
          </a:xfrm>
          <a:prstGeom prst="straightConnector1">
            <a:avLst/>
          </a:prstGeom>
          <a:noFill/>
          <a:ln cap="flat" cmpd="sng" w="28575">
            <a:solidFill>
              <a:srgbClr val="E06666"/>
            </a:solidFill>
            <a:prstDash val="solid"/>
            <a:round/>
            <a:headEnd len="med" w="med" type="none"/>
            <a:tailEnd len="med" w="med" type="none"/>
          </a:ln>
        </p:spPr>
      </p:cxnSp>
      <p:cxnSp>
        <p:nvCxnSpPr>
          <p:cNvPr id="1382" name="Google Shape;1382;p146"/>
          <p:cNvCxnSpPr/>
          <p:nvPr/>
        </p:nvCxnSpPr>
        <p:spPr>
          <a:xfrm>
            <a:off x="7403746" y="4260471"/>
            <a:ext cx="157200" cy="72300"/>
          </a:xfrm>
          <a:prstGeom prst="straightConnector1">
            <a:avLst/>
          </a:prstGeom>
          <a:noFill/>
          <a:ln cap="flat" cmpd="sng" w="28575">
            <a:solidFill>
              <a:srgbClr val="E06666"/>
            </a:solidFill>
            <a:prstDash val="solid"/>
            <a:round/>
            <a:headEnd len="med" w="med" type="none"/>
            <a:tailEnd len="med" w="med" type="none"/>
          </a:ln>
        </p:spPr>
      </p:cxnSp>
      <p:sp>
        <p:nvSpPr>
          <p:cNvPr id="1383" name="Google Shape;1383;p146"/>
          <p:cNvSpPr/>
          <p:nvPr/>
        </p:nvSpPr>
        <p:spPr>
          <a:xfrm>
            <a:off x="7542975" y="4242325"/>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p14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89" name="Google Shape;1389;p14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is exactly what gradient descent does!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It even looks similar for the case of a single coefficient search.</a:t>
            </a:r>
            <a:endParaRPr sz="2900">
              <a:solidFill>
                <a:srgbClr val="434343"/>
              </a:solidFill>
              <a:latin typeface="Montserrat"/>
              <a:ea typeface="Montserrat"/>
              <a:cs typeface="Montserrat"/>
              <a:sym typeface="Montserrat"/>
            </a:endParaRPr>
          </a:p>
        </p:txBody>
      </p:sp>
      <p:pic>
        <p:nvPicPr>
          <p:cNvPr descr="watermark.jpg" id="1390" name="Google Shape;1390;p1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91" name="Google Shape;1391;p14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14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97" name="Google Shape;1397;p14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1 dimensional cost function (single Beta)  </a:t>
            </a:r>
            <a:endParaRPr sz="2900">
              <a:solidFill>
                <a:srgbClr val="434343"/>
              </a:solidFill>
              <a:latin typeface="Montserrat"/>
              <a:ea typeface="Montserrat"/>
              <a:cs typeface="Montserrat"/>
              <a:sym typeface="Montserrat"/>
            </a:endParaRPr>
          </a:p>
        </p:txBody>
      </p:sp>
      <p:pic>
        <p:nvPicPr>
          <p:cNvPr descr="watermark.jpg" id="1398" name="Google Shape;1398;p1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99" name="Google Shape;1399;p14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400" name="Google Shape;1400;p148"/>
          <p:cNvPicPr preferRelativeResize="0"/>
          <p:nvPr/>
        </p:nvPicPr>
        <p:blipFill>
          <a:blip r:embed="rId4">
            <a:alphaModFix/>
          </a:blip>
          <a:stretch>
            <a:fillRect/>
          </a:stretch>
        </p:blipFill>
        <p:spPr>
          <a:xfrm>
            <a:off x="1997650" y="1950775"/>
            <a:ext cx="5148699" cy="289042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4" name="Shape 1404"/>
        <p:cNvGrpSpPr/>
        <p:nvPr/>
      </p:nvGrpSpPr>
      <p:grpSpPr>
        <a:xfrm>
          <a:off x="0" y="0"/>
          <a:ext cx="0" cy="0"/>
          <a:chOff x="0" y="0"/>
          <a:chExt cx="0" cy="0"/>
        </a:xfrm>
      </p:grpSpPr>
      <p:sp>
        <p:nvSpPr>
          <p:cNvPr id="1405" name="Google Shape;1405;p14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06" name="Google Shape;1406;p14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Choose a starting point</a:t>
            </a:r>
            <a:endParaRPr sz="2900">
              <a:solidFill>
                <a:srgbClr val="434343"/>
              </a:solidFill>
              <a:latin typeface="Montserrat"/>
              <a:ea typeface="Montserrat"/>
              <a:cs typeface="Montserrat"/>
              <a:sym typeface="Montserrat"/>
            </a:endParaRPr>
          </a:p>
        </p:txBody>
      </p:sp>
      <p:pic>
        <p:nvPicPr>
          <p:cNvPr descr="watermark.jpg" id="1407" name="Google Shape;1407;p1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08" name="Google Shape;1408;p14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409" name="Google Shape;1409;p149"/>
          <p:cNvPicPr preferRelativeResize="0"/>
          <p:nvPr/>
        </p:nvPicPr>
        <p:blipFill>
          <a:blip r:embed="rId4">
            <a:alphaModFix/>
          </a:blip>
          <a:stretch>
            <a:fillRect/>
          </a:stretch>
        </p:blipFill>
        <p:spPr>
          <a:xfrm>
            <a:off x="1997650" y="1950775"/>
            <a:ext cx="5148699" cy="2890425"/>
          </a:xfrm>
          <a:prstGeom prst="rect">
            <a:avLst/>
          </a:prstGeom>
          <a:noFill/>
          <a:ln>
            <a:noFill/>
          </a:ln>
        </p:spPr>
      </p:pic>
      <p:sp>
        <p:nvSpPr>
          <p:cNvPr id="1410" name="Google Shape;1410;p149"/>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p15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16" name="Google Shape;1416;p15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Calculate gradient at that point</a:t>
            </a:r>
            <a:endParaRPr sz="2900">
              <a:solidFill>
                <a:srgbClr val="434343"/>
              </a:solidFill>
              <a:latin typeface="Montserrat"/>
              <a:ea typeface="Montserrat"/>
              <a:cs typeface="Montserrat"/>
              <a:sym typeface="Montserrat"/>
            </a:endParaRPr>
          </a:p>
        </p:txBody>
      </p:sp>
      <p:pic>
        <p:nvPicPr>
          <p:cNvPr descr="watermark.jpg" id="1417" name="Google Shape;1417;p1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18" name="Google Shape;1418;p1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419" name="Google Shape;1419;p150"/>
          <p:cNvPicPr preferRelativeResize="0"/>
          <p:nvPr/>
        </p:nvPicPr>
        <p:blipFill>
          <a:blip r:embed="rId4">
            <a:alphaModFix/>
          </a:blip>
          <a:stretch>
            <a:fillRect/>
          </a:stretch>
        </p:blipFill>
        <p:spPr>
          <a:xfrm>
            <a:off x="1997650" y="1950775"/>
            <a:ext cx="5148699" cy="2890425"/>
          </a:xfrm>
          <a:prstGeom prst="rect">
            <a:avLst/>
          </a:prstGeom>
          <a:noFill/>
          <a:ln>
            <a:noFill/>
          </a:ln>
        </p:spPr>
      </p:pic>
      <p:sp>
        <p:nvSpPr>
          <p:cNvPr id="1420" name="Google Shape;1420;p150"/>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21" name="Google Shape;1421;p150"/>
          <p:cNvCxnSpPr/>
          <p:nvPr/>
        </p:nvCxnSpPr>
        <p:spPr>
          <a:xfrm>
            <a:off x="2767429" y="3206904"/>
            <a:ext cx="381000" cy="305400"/>
          </a:xfrm>
          <a:prstGeom prst="straightConnector1">
            <a:avLst/>
          </a:prstGeom>
          <a:noFill/>
          <a:ln cap="flat" cmpd="sng" w="28575">
            <a:solidFill>
              <a:srgbClr val="E06666"/>
            </a:solidFill>
            <a:prstDash val="solid"/>
            <a:round/>
            <a:headEnd len="med" w="med" type="none"/>
            <a:tailEnd len="med" w="med" type="none"/>
          </a:ln>
        </p:spPr>
      </p:cxn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15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27" name="Google Shape;1427;p151"/>
          <p:cNvSpPr txBox="1"/>
          <p:nvPr>
            <p:ph idx="1" type="body"/>
          </p:nvPr>
        </p:nvSpPr>
        <p:spPr>
          <a:xfrm>
            <a:off x="311700" y="1152475"/>
            <a:ext cx="87804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Step forward proportional to </a:t>
            </a:r>
            <a:r>
              <a:rPr b="1" lang="en" sz="2900">
                <a:solidFill>
                  <a:srgbClr val="434343"/>
                </a:solidFill>
                <a:latin typeface="Montserrat"/>
                <a:ea typeface="Montserrat"/>
                <a:cs typeface="Montserrat"/>
                <a:sym typeface="Montserrat"/>
              </a:rPr>
              <a:t>negative</a:t>
            </a:r>
            <a:r>
              <a:rPr lang="en" sz="2900">
                <a:solidFill>
                  <a:srgbClr val="434343"/>
                </a:solidFill>
                <a:latin typeface="Montserrat"/>
                <a:ea typeface="Montserrat"/>
                <a:cs typeface="Montserrat"/>
                <a:sym typeface="Montserrat"/>
              </a:rPr>
              <a:t> gradient </a:t>
            </a:r>
            <a:endParaRPr sz="2900">
              <a:solidFill>
                <a:srgbClr val="434343"/>
              </a:solidFill>
              <a:latin typeface="Montserrat"/>
              <a:ea typeface="Montserrat"/>
              <a:cs typeface="Montserrat"/>
              <a:sym typeface="Montserrat"/>
            </a:endParaRPr>
          </a:p>
        </p:txBody>
      </p:sp>
      <p:pic>
        <p:nvPicPr>
          <p:cNvPr descr="watermark.jpg" id="1428" name="Google Shape;1428;p1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29" name="Google Shape;1429;p1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430" name="Google Shape;1430;p151"/>
          <p:cNvPicPr preferRelativeResize="0"/>
          <p:nvPr/>
        </p:nvPicPr>
        <p:blipFill>
          <a:blip r:embed="rId4">
            <a:alphaModFix/>
          </a:blip>
          <a:stretch>
            <a:fillRect/>
          </a:stretch>
        </p:blipFill>
        <p:spPr>
          <a:xfrm>
            <a:off x="1997650" y="1950775"/>
            <a:ext cx="5148699" cy="2890425"/>
          </a:xfrm>
          <a:prstGeom prst="rect">
            <a:avLst/>
          </a:prstGeom>
          <a:noFill/>
          <a:ln>
            <a:noFill/>
          </a:ln>
        </p:spPr>
      </p:pic>
      <p:sp>
        <p:nvSpPr>
          <p:cNvPr id="1431" name="Google Shape;1431;p151"/>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51"/>
          <p:cNvSpPr/>
          <p:nvPr/>
        </p:nvSpPr>
        <p:spPr>
          <a:xfrm>
            <a:off x="3259125" y="3605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3" name="Google Shape;1433;p151"/>
          <p:cNvCxnSpPr/>
          <p:nvPr/>
        </p:nvCxnSpPr>
        <p:spPr>
          <a:xfrm>
            <a:off x="2767429" y="3206904"/>
            <a:ext cx="381000" cy="305400"/>
          </a:xfrm>
          <a:prstGeom prst="straightConnector1">
            <a:avLst/>
          </a:prstGeom>
          <a:noFill/>
          <a:ln cap="flat" cmpd="sng" w="28575">
            <a:solidFill>
              <a:srgbClr val="E06666"/>
            </a:solidFill>
            <a:prstDash val="solid"/>
            <a:round/>
            <a:headEnd len="med" w="med" type="none"/>
            <a:tailEnd len="med" w="med" type="none"/>
          </a:ln>
        </p:spPr>
      </p:cxn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7" name="Shape 1437"/>
        <p:cNvGrpSpPr/>
        <p:nvPr/>
      </p:nvGrpSpPr>
      <p:grpSpPr>
        <a:xfrm>
          <a:off x="0" y="0"/>
          <a:ext cx="0" cy="0"/>
          <a:chOff x="0" y="0"/>
          <a:chExt cx="0" cy="0"/>
        </a:xfrm>
      </p:grpSpPr>
      <p:sp>
        <p:nvSpPr>
          <p:cNvPr id="1438" name="Google Shape;1438;p15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39" name="Google Shape;1439;p15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Repeat the steps</a:t>
            </a:r>
            <a:endParaRPr sz="2900">
              <a:solidFill>
                <a:srgbClr val="434343"/>
              </a:solidFill>
              <a:latin typeface="Montserrat"/>
              <a:ea typeface="Montserrat"/>
              <a:cs typeface="Montserrat"/>
              <a:sym typeface="Montserrat"/>
            </a:endParaRPr>
          </a:p>
        </p:txBody>
      </p:sp>
      <p:pic>
        <p:nvPicPr>
          <p:cNvPr descr="watermark.jpg" id="1440" name="Google Shape;1440;p1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41" name="Google Shape;1441;p1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442" name="Google Shape;1442;p152"/>
          <p:cNvPicPr preferRelativeResize="0"/>
          <p:nvPr/>
        </p:nvPicPr>
        <p:blipFill>
          <a:blip r:embed="rId4">
            <a:alphaModFix/>
          </a:blip>
          <a:stretch>
            <a:fillRect/>
          </a:stretch>
        </p:blipFill>
        <p:spPr>
          <a:xfrm>
            <a:off x="1997650" y="1950775"/>
            <a:ext cx="5148699" cy="2890425"/>
          </a:xfrm>
          <a:prstGeom prst="rect">
            <a:avLst/>
          </a:prstGeom>
          <a:noFill/>
          <a:ln>
            <a:noFill/>
          </a:ln>
        </p:spPr>
      </p:pic>
      <p:sp>
        <p:nvSpPr>
          <p:cNvPr id="1443" name="Google Shape;1443;p152"/>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52"/>
          <p:cNvSpPr/>
          <p:nvPr/>
        </p:nvSpPr>
        <p:spPr>
          <a:xfrm>
            <a:off x="3259125" y="3605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45" name="Google Shape;1445;p152"/>
          <p:cNvCxnSpPr/>
          <p:nvPr/>
        </p:nvCxnSpPr>
        <p:spPr>
          <a:xfrm>
            <a:off x="3060529" y="3636704"/>
            <a:ext cx="505800" cy="193800"/>
          </a:xfrm>
          <a:prstGeom prst="straightConnector1">
            <a:avLst/>
          </a:prstGeom>
          <a:noFill/>
          <a:ln cap="flat" cmpd="sng" w="28575">
            <a:solidFill>
              <a:srgbClr val="E06666"/>
            </a:solidFill>
            <a:prstDash val="solid"/>
            <a:round/>
            <a:headEnd len="med" w="med" type="none"/>
            <a:tailEnd len="med" w="med" type="none"/>
          </a:ln>
        </p:spPr>
      </p:cxn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pic>
        <p:nvPicPr>
          <p:cNvPr id="1450" name="Google Shape;1450;p153"/>
          <p:cNvPicPr preferRelativeResize="0"/>
          <p:nvPr/>
        </p:nvPicPr>
        <p:blipFill>
          <a:blip r:embed="rId3">
            <a:alphaModFix/>
          </a:blip>
          <a:stretch>
            <a:fillRect/>
          </a:stretch>
        </p:blipFill>
        <p:spPr>
          <a:xfrm>
            <a:off x="1997650" y="1950775"/>
            <a:ext cx="5148699" cy="2890425"/>
          </a:xfrm>
          <a:prstGeom prst="rect">
            <a:avLst/>
          </a:prstGeom>
          <a:noFill/>
          <a:ln>
            <a:noFill/>
          </a:ln>
        </p:spPr>
      </p:pic>
      <p:sp>
        <p:nvSpPr>
          <p:cNvPr id="1451" name="Google Shape;1451;p15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52" name="Google Shape;1452;p153"/>
          <p:cNvSpPr txBox="1"/>
          <p:nvPr>
            <p:ph idx="1" type="body"/>
          </p:nvPr>
        </p:nvSpPr>
        <p:spPr>
          <a:xfrm>
            <a:off x="311700" y="1152475"/>
            <a:ext cx="8684100" cy="883200"/>
          </a:xfrm>
          <a:prstGeom prst="rect">
            <a:avLst/>
          </a:prstGeom>
        </p:spPr>
        <p:txBody>
          <a:bodyPr anchorCtr="0" anchor="t" bIns="91425" lIns="91425" spcFirstLastPara="1" rIns="91425" wrap="square" tIns="91425">
            <a:noAutofit/>
          </a:bodyPr>
          <a:lstStyle/>
          <a:p>
            <a:pPr indent="-412750" lvl="0" marL="45720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Repeat the steps</a:t>
            </a:r>
            <a:endParaRPr sz="2900">
              <a:solidFill>
                <a:srgbClr val="434343"/>
              </a:solidFill>
              <a:latin typeface="Montserrat"/>
              <a:ea typeface="Montserrat"/>
              <a:cs typeface="Montserrat"/>
              <a:sym typeface="Montserrat"/>
            </a:endParaRPr>
          </a:p>
          <a:p>
            <a:pPr indent="0" lvl="0" marL="4572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453" name="Google Shape;1453;p153"/>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454" name="Google Shape;1454;p153"/>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455" name="Google Shape;1455;p153"/>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53"/>
          <p:cNvSpPr/>
          <p:nvPr/>
        </p:nvSpPr>
        <p:spPr>
          <a:xfrm>
            <a:off x="3259125" y="3605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53"/>
          <p:cNvSpPr/>
          <p:nvPr/>
        </p:nvSpPr>
        <p:spPr>
          <a:xfrm>
            <a:off x="3709100" y="38305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58" name="Google Shape;1458;p153"/>
          <p:cNvCxnSpPr/>
          <p:nvPr/>
        </p:nvCxnSpPr>
        <p:spPr>
          <a:xfrm>
            <a:off x="3499554" y="3896604"/>
            <a:ext cx="527700" cy="112200"/>
          </a:xfrm>
          <a:prstGeom prst="straightConnector1">
            <a:avLst/>
          </a:prstGeom>
          <a:noFill/>
          <a:ln cap="flat" cmpd="sng" w="28575">
            <a:solidFill>
              <a:srgbClr val="E06666"/>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5" name="Google Shape;195;p3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1805 - First public exposition on Linear Regression with least squares method published by Adrien-Marie Legendre - </a:t>
            </a:r>
            <a:r>
              <a:rPr i="1" lang="en" sz="2900">
                <a:solidFill>
                  <a:srgbClr val="434343"/>
                </a:solidFill>
                <a:latin typeface="Montserrat"/>
                <a:ea typeface="Montserrat"/>
                <a:cs typeface="Montserrat"/>
                <a:sym typeface="Montserrat"/>
              </a:rPr>
              <a:t>Nouvelles Méthodes pour la Détermination des Orbites des Comètes</a:t>
            </a:r>
            <a:endParaRPr i="1"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96" name="Google Shape;196;p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7" name="Google Shape;197;p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98" name="Google Shape;198;p37"/>
          <p:cNvPicPr preferRelativeResize="0"/>
          <p:nvPr/>
        </p:nvPicPr>
        <p:blipFill>
          <a:blip r:embed="rId4">
            <a:alphaModFix/>
          </a:blip>
          <a:stretch>
            <a:fillRect/>
          </a:stretch>
        </p:blipFill>
        <p:spPr>
          <a:xfrm>
            <a:off x="5810450" y="3016550"/>
            <a:ext cx="1569325" cy="210435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pic>
        <p:nvPicPr>
          <p:cNvPr id="1463" name="Google Shape;1463;p154"/>
          <p:cNvPicPr preferRelativeResize="0"/>
          <p:nvPr/>
        </p:nvPicPr>
        <p:blipFill>
          <a:blip r:embed="rId3">
            <a:alphaModFix/>
          </a:blip>
          <a:stretch>
            <a:fillRect/>
          </a:stretch>
        </p:blipFill>
        <p:spPr>
          <a:xfrm>
            <a:off x="1997650" y="1950775"/>
            <a:ext cx="5148699" cy="2890425"/>
          </a:xfrm>
          <a:prstGeom prst="rect">
            <a:avLst/>
          </a:prstGeom>
          <a:noFill/>
          <a:ln>
            <a:noFill/>
          </a:ln>
        </p:spPr>
      </p:pic>
      <p:sp>
        <p:nvSpPr>
          <p:cNvPr id="1464" name="Google Shape;1464;p154"/>
          <p:cNvSpPr/>
          <p:nvPr/>
        </p:nvSpPr>
        <p:spPr>
          <a:xfrm rot="10800000">
            <a:off x="2819925" y="1611325"/>
            <a:ext cx="4061700" cy="2498700"/>
          </a:xfrm>
          <a:prstGeom prst="arc">
            <a:avLst>
              <a:gd fmla="val 10900511" name="adj1"/>
              <a:gd fmla="val 21371283" name="adj2"/>
            </a:avLst>
          </a:prstGeom>
          <a:noFill/>
          <a:ln cap="flat" cmpd="sng" w="2857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5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66" name="Google Shape;1466;p154"/>
          <p:cNvSpPr txBox="1"/>
          <p:nvPr>
            <p:ph idx="1" type="body"/>
          </p:nvPr>
        </p:nvSpPr>
        <p:spPr>
          <a:xfrm>
            <a:off x="311700" y="1152475"/>
            <a:ext cx="8684100" cy="8832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Note how we are essentially mapping the gradient!</a:t>
            </a:r>
            <a:endParaRPr sz="2900">
              <a:solidFill>
                <a:srgbClr val="434343"/>
              </a:solidFill>
              <a:latin typeface="Montserrat"/>
              <a:ea typeface="Montserrat"/>
              <a:cs typeface="Montserrat"/>
              <a:sym typeface="Montserrat"/>
            </a:endParaRPr>
          </a:p>
        </p:txBody>
      </p:sp>
      <p:pic>
        <p:nvPicPr>
          <p:cNvPr descr="watermark.jpg" id="1467" name="Google Shape;1467;p154"/>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468" name="Google Shape;1468;p154"/>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469" name="Google Shape;1469;p154"/>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54"/>
          <p:cNvSpPr/>
          <p:nvPr/>
        </p:nvSpPr>
        <p:spPr>
          <a:xfrm>
            <a:off x="3259125" y="3605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54"/>
          <p:cNvSpPr/>
          <p:nvPr/>
        </p:nvSpPr>
        <p:spPr>
          <a:xfrm>
            <a:off x="3709100" y="38305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2" name="Google Shape;1472;p154"/>
          <p:cNvCxnSpPr/>
          <p:nvPr/>
        </p:nvCxnSpPr>
        <p:spPr>
          <a:xfrm>
            <a:off x="3499554" y="3896604"/>
            <a:ext cx="527700" cy="112200"/>
          </a:xfrm>
          <a:prstGeom prst="straightConnector1">
            <a:avLst/>
          </a:prstGeom>
          <a:noFill/>
          <a:ln cap="flat" cmpd="sng" w="28575">
            <a:solidFill>
              <a:srgbClr val="E06666"/>
            </a:solidFill>
            <a:prstDash val="solid"/>
            <a:round/>
            <a:headEnd len="med" w="med" type="none"/>
            <a:tailEnd len="med" w="med" type="none"/>
          </a:ln>
        </p:spPr>
      </p:cxn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6" name="Shape 1476"/>
        <p:cNvGrpSpPr/>
        <p:nvPr/>
      </p:nvGrpSpPr>
      <p:grpSpPr>
        <a:xfrm>
          <a:off x="0" y="0"/>
          <a:ext cx="0" cy="0"/>
          <a:chOff x="0" y="0"/>
          <a:chExt cx="0" cy="0"/>
        </a:xfrm>
      </p:grpSpPr>
      <p:pic>
        <p:nvPicPr>
          <p:cNvPr id="1477" name="Google Shape;1477;p155"/>
          <p:cNvPicPr preferRelativeResize="0"/>
          <p:nvPr/>
        </p:nvPicPr>
        <p:blipFill>
          <a:blip r:embed="rId3">
            <a:alphaModFix/>
          </a:blip>
          <a:stretch>
            <a:fillRect/>
          </a:stretch>
        </p:blipFill>
        <p:spPr>
          <a:xfrm>
            <a:off x="1997650" y="1950775"/>
            <a:ext cx="5148699" cy="2890425"/>
          </a:xfrm>
          <a:prstGeom prst="rect">
            <a:avLst/>
          </a:prstGeom>
          <a:noFill/>
          <a:ln>
            <a:noFill/>
          </a:ln>
        </p:spPr>
      </p:pic>
      <p:sp>
        <p:nvSpPr>
          <p:cNvPr id="1478" name="Google Shape;1478;p155"/>
          <p:cNvSpPr/>
          <p:nvPr/>
        </p:nvSpPr>
        <p:spPr>
          <a:xfrm rot="10800000">
            <a:off x="2819925" y="1611325"/>
            <a:ext cx="4061700" cy="2498700"/>
          </a:xfrm>
          <a:prstGeom prst="arc">
            <a:avLst>
              <a:gd fmla="val 10900511" name="adj1"/>
              <a:gd fmla="val 21371283" name="adj2"/>
            </a:avLst>
          </a:prstGeom>
          <a:noFill/>
          <a:ln cap="flat" cmpd="sng" w="2857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5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80" name="Google Shape;1480;p155"/>
          <p:cNvSpPr txBox="1"/>
          <p:nvPr>
            <p:ph idx="1" type="body"/>
          </p:nvPr>
        </p:nvSpPr>
        <p:spPr>
          <a:xfrm>
            <a:off x="311700" y="1152475"/>
            <a:ext cx="8684100" cy="8832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Eventually we will find the Beta that minimizes the cost function!</a:t>
            </a:r>
            <a:endParaRPr sz="2900">
              <a:solidFill>
                <a:srgbClr val="434343"/>
              </a:solidFill>
              <a:latin typeface="Montserrat"/>
              <a:ea typeface="Montserrat"/>
              <a:cs typeface="Montserrat"/>
              <a:sym typeface="Montserrat"/>
            </a:endParaRPr>
          </a:p>
        </p:txBody>
      </p:sp>
      <p:pic>
        <p:nvPicPr>
          <p:cNvPr descr="watermark.jpg" id="1481" name="Google Shape;1481;p155"/>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482" name="Google Shape;1482;p155"/>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483" name="Google Shape;1483;p155"/>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55"/>
          <p:cNvSpPr/>
          <p:nvPr/>
        </p:nvSpPr>
        <p:spPr>
          <a:xfrm>
            <a:off x="3259125" y="3605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55"/>
          <p:cNvSpPr/>
          <p:nvPr/>
        </p:nvSpPr>
        <p:spPr>
          <a:xfrm>
            <a:off x="3709100" y="38305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86" name="Google Shape;1486;p155"/>
          <p:cNvCxnSpPr/>
          <p:nvPr/>
        </p:nvCxnSpPr>
        <p:spPr>
          <a:xfrm>
            <a:off x="4574329" y="4171804"/>
            <a:ext cx="552900" cy="0"/>
          </a:xfrm>
          <a:prstGeom prst="straightConnector1">
            <a:avLst/>
          </a:prstGeom>
          <a:noFill/>
          <a:ln cap="flat" cmpd="sng" w="28575">
            <a:solidFill>
              <a:srgbClr val="E06666"/>
            </a:solidFill>
            <a:prstDash val="solid"/>
            <a:round/>
            <a:headEnd len="med" w="med" type="none"/>
            <a:tailEnd len="med" w="med" type="none"/>
          </a:ln>
        </p:spPr>
      </p:cxnSp>
      <p:sp>
        <p:nvSpPr>
          <p:cNvPr id="1487" name="Google Shape;1487;p155"/>
          <p:cNvSpPr/>
          <p:nvPr/>
        </p:nvSpPr>
        <p:spPr>
          <a:xfrm>
            <a:off x="4796475" y="40632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55"/>
          <p:cNvSpPr/>
          <p:nvPr/>
        </p:nvSpPr>
        <p:spPr>
          <a:xfrm>
            <a:off x="4211025" y="4001425"/>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55"/>
          <p:cNvSpPr/>
          <p:nvPr/>
        </p:nvSpPr>
        <p:spPr>
          <a:xfrm>
            <a:off x="4517688" y="403955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3" name="Shape 1493"/>
        <p:cNvGrpSpPr/>
        <p:nvPr/>
      </p:nvGrpSpPr>
      <p:grpSpPr>
        <a:xfrm>
          <a:off x="0" y="0"/>
          <a:ext cx="0" cy="0"/>
          <a:chOff x="0" y="0"/>
          <a:chExt cx="0" cy="0"/>
        </a:xfrm>
      </p:grpSpPr>
      <p:pic>
        <p:nvPicPr>
          <p:cNvPr id="1494" name="Google Shape;1494;p156"/>
          <p:cNvPicPr preferRelativeResize="0"/>
          <p:nvPr/>
        </p:nvPicPr>
        <p:blipFill>
          <a:blip r:embed="rId3">
            <a:alphaModFix/>
          </a:blip>
          <a:stretch>
            <a:fillRect/>
          </a:stretch>
        </p:blipFill>
        <p:spPr>
          <a:xfrm>
            <a:off x="1997650" y="1950775"/>
            <a:ext cx="5148699" cy="2890425"/>
          </a:xfrm>
          <a:prstGeom prst="rect">
            <a:avLst/>
          </a:prstGeom>
          <a:noFill/>
          <a:ln>
            <a:noFill/>
          </a:ln>
        </p:spPr>
      </p:pic>
      <p:sp>
        <p:nvSpPr>
          <p:cNvPr id="1495" name="Google Shape;1495;p156"/>
          <p:cNvSpPr/>
          <p:nvPr/>
        </p:nvSpPr>
        <p:spPr>
          <a:xfrm rot="10800000">
            <a:off x="2819925" y="1611325"/>
            <a:ext cx="4061700" cy="2498700"/>
          </a:xfrm>
          <a:prstGeom prst="arc">
            <a:avLst>
              <a:gd fmla="val 10900511" name="adj1"/>
              <a:gd fmla="val 21371283" name="adj2"/>
            </a:avLst>
          </a:prstGeom>
          <a:noFill/>
          <a:ln cap="flat" cmpd="sng" w="2857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5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97" name="Google Shape;1497;p156"/>
          <p:cNvSpPr txBox="1"/>
          <p:nvPr>
            <p:ph idx="1" type="body"/>
          </p:nvPr>
        </p:nvSpPr>
        <p:spPr>
          <a:xfrm>
            <a:off x="311700" y="1152475"/>
            <a:ext cx="8832300" cy="8832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Steps are proportional to negative gradient!</a:t>
            </a:r>
            <a:endParaRPr sz="2900">
              <a:solidFill>
                <a:srgbClr val="434343"/>
              </a:solidFill>
              <a:latin typeface="Montserrat"/>
              <a:ea typeface="Montserrat"/>
              <a:cs typeface="Montserrat"/>
              <a:sym typeface="Montserrat"/>
            </a:endParaRPr>
          </a:p>
        </p:txBody>
      </p:sp>
      <p:pic>
        <p:nvPicPr>
          <p:cNvPr descr="watermark.jpg" id="1498" name="Google Shape;1498;p156"/>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499" name="Google Shape;1499;p156"/>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500" name="Google Shape;1500;p156"/>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56"/>
          <p:cNvSpPr/>
          <p:nvPr/>
        </p:nvSpPr>
        <p:spPr>
          <a:xfrm>
            <a:off x="3259125" y="3605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56"/>
          <p:cNvSpPr/>
          <p:nvPr/>
        </p:nvSpPr>
        <p:spPr>
          <a:xfrm>
            <a:off x="3709100" y="38305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03" name="Google Shape;1503;p156"/>
          <p:cNvCxnSpPr/>
          <p:nvPr/>
        </p:nvCxnSpPr>
        <p:spPr>
          <a:xfrm>
            <a:off x="4574329" y="4171804"/>
            <a:ext cx="552900" cy="0"/>
          </a:xfrm>
          <a:prstGeom prst="straightConnector1">
            <a:avLst/>
          </a:prstGeom>
          <a:noFill/>
          <a:ln cap="flat" cmpd="sng" w="28575">
            <a:solidFill>
              <a:srgbClr val="E06666"/>
            </a:solidFill>
            <a:prstDash val="solid"/>
            <a:round/>
            <a:headEnd len="med" w="med" type="none"/>
            <a:tailEnd len="med" w="med" type="none"/>
          </a:ln>
        </p:spPr>
      </p:cxnSp>
      <p:sp>
        <p:nvSpPr>
          <p:cNvPr id="1504" name="Google Shape;1504;p156"/>
          <p:cNvSpPr/>
          <p:nvPr/>
        </p:nvSpPr>
        <p:spPr>
          <a:xfrm>
            <a:off x="4796475" y="40632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56"/>
          <p:cNvSpPr/>
          <p:nvPr/>
        </p:nvSpPr>
        <p:spPr>
          <a:xfrm>
            <a:off x="4211025" y="4001425"/>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56"/>
          <p:cNvSpPr/>
          <p:nvPr/>
        </p:nvSpPr>
        <p:spPr>
          <a:xfrm>
            <a:off x="4517688" y="403955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0" name="Shape 1510"/>
        <p:cNvGrpSpPr/>
        <p:nvPr/>
      </p:nvGrpSpPr>
      <p:grpSpPr>
        <a:xfrm>
          <a:off x="0" y="0"/>
          <a:ext cx="0" cy="0"/>
          <a:chOff x="0" y="0"/>
          <a:chExt cx="0" cy="0"/>
        </a:xfrm>
      </p:grpSpPr>
      <p:pic>
        <p:nvPicPr>
          <p:cNvPr id="1511" name="Google Shape;1511;p157"/>
          <p:cNvPicPr preferRelativeResize="0"/>
          <p:nvPr/>
        </p:nvPicPr>
        <p:blipFill>
          <a:blip r:embed="rId3">
            <a:alphaModFix/>
          </a:blip>
          <a:stretch>
            <a:fillRect/>
          </a:stretch>
        </p:blipFill>
        <p:spPr>
          <a:xfrm>
            <a:off x="1997650" y="1950775"/>
            <a:ext cx="5148699" cy="2890425"/>
          </a:xfrm>
          <a:prstGeom prst="rect">
            <a:avLst/>
          </a:prstGeom>
          <a:noFill/>
          <a:ln>
            <a:noFill/>
          </a:ln>
        </p:spPr>
      </p:pic>
      <p:sp>
        <p:nvSpPr>
          <p:cNvPr id="1512" name="Google Shape;1512;p157"/>
          <p:cNvSpPr/>
          <p:nvPr/>
        </p:nvSpPr>
        <p:spPr>
          <a:xfrm rot="10800000">
            <a:off x="2819925" y="1611325"/>
            <a:ext cx="4061700" cy="2498700"/>
          </a:xfrm>
          <a:prstGeom prst="arc">
            <a:avLst>
              <a:gd fmla="val 10900511" name="adj1"/>
              <a:gd fmla="val 21371283" name="adj2"/>
            </a:avLst>
          </a:prstGeom>
          <a:noFill/>
          <a:ln cap="flat" cmpd="sng" w="2857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5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514" name="Google Shape;1514;p157"/>
          <p:cNvSpPr txBox="1"/>
          <p:nvPr>
            <p:ph idx="1" type="body"/>
          </p:nvPr>
        </p:nvSpPr>
        <p:spPr>
          <a:xfrm>
            <a:off x="311700" y="1152475"/>
            <a:ext cx="8832300" cy="8832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Steeper gradient at start gives larger steps.</a:t>
            </a:r>
            <a:endParaRPr sz="2900">
              <a:solidFill>
                <a:srgbClr val="434343"/>
              </a:solidFill>
              <a:latin typeface="Montserrat"/>
              <a:ea typeface="Montserrat"/>
              <a:cs typeface="Montserrat"/>
              <a:sym typeface="Montserrat"/>
            </a:endParaRPr>
          </a:p>
        </p:txBody>
      </p:sp>
      <p:pic>
        <p:nvPicPr>
          <p:cNvPr descr="watermark.jpg" id="1515" name="Google Shape;1515;p157"/>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516" name="Google Shape;1516;p157"/>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517" name="Google Shape;1517;p157"/>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57"/>
          <p:cNvSpPr/>
          <p:nvPr/>
        </p:nvSpPr>
        <p:spPr>
          <a:xfrm>
            <a:off x="3259125" y="3605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57"/>
          <p:cNvSpPr/>
          <p:nvPr/>
        </p:nvSpPr>
        <p:spPr>
          <a:xfrm>
            <a:off x="3709100" y="38305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20" name="Google Shape;1520;p157"/>
          <p:cNvCxnSpPr/>
          <p:nvPr/>
        </p:nvCxnSpPr>
        <p:spPr>
          <a:xfrm>
            <a:off x="4574329" y="4171804"/>
            <a:ext cx="552900" cy="0"/>
          </a:xfrm>
          <a:prstGeom prst="straightConnector1">
            <a:avLst/>
          </a:prstGeom>
          <a:noFill/>
          <a:ln cap="flat" cmpd="sng" w="28575">
            <a:solidFill>
              <a:srgbClr val="E06666"/>
            </a:solidFill>
            <a:prstDash val="solid"/>
            <a:round/>
            <a:headEnd len="med" w="med" type="none"/>
            <a:tailEnd len="med" w="med" type="none"/>
          </a:ln>
        </p:spPr>
      </p:cxnSp>
      <p:sp>
        <p:nvSpPr>
          <p:cNvPr id="1521" name="Google Shape;1521;p157"/>
          <p:cNvSpPr/>
          <p:nvPr/>
        </p:nvSpPr>
        <p:spPr>
          <a:xfrm>
            <a:off x="4796475" y="40632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57"/>
          <p:cNvSpPr/>
          <p:nvPr/>
        </p:nvSpPr>
        <p:spPr>
          <a:xfrm>
            <a:off x="4211025" y="4001425"/>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57"/>
          <p:cNvSpPr/>
          <p:nvPr/>
        </p:nvSpPr>
        <p:spPr>
          <a:xfrm>
            <a:off x="4517688" y="403955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pic>
        <p:nvPicPr>
          <p:cNvPr id="1528" name="Google Shape;1528;p158"/>
          <p:cNvPicPr preferRelativeResize="0"/>
          <p:nvPr/>
        </p:nvPicPr>
        <p:blipFill>
          <a:blip r:embed="rId3">
            <a:alphaModFix/>
          </a:blip>
          <a:stretch>
            <a:fillRect/>
          </a:stretch>
        </p:blipFill>
        <p:spPr>
          <a:xfrm>
            <a:off x="1997650" y="1950775"/>
            <a:ext cx="5148699" cy="2890425"/>
          </a:xfrm>
          <a:prstGeom prst="rect">
            <a:avLst/>
          </a:prstGeom>
          <a:noFill/>
          <a:ln>
            <a:noFill/>
          </a:ln>
        </p:spPr>
      </p:pic>
      <p:sp>
        <p:nvSpPr>
          <p:cNvPr id="1529" name="Google Shape;1529;p158"/>
          <p:cNvSpPr/>
          <p:nvPr/>
        </p:nvSpPr>
        <p:spPr>
          <a:xfrm rot="10800000">
            <a:off x="2819925" y="1611325"/>
            <a:ext cx="4061700" cy="2498700"/>
          </a:xfrm>
          <a:prstGeom prst="arc">
            <a:avLst>
              <a:gd fmla="val 10900511" name="adj1"/>
              <a:gd fmla="val 21371283" name="adj2"/>
            </a:avLst>
          </a:prstGeom>
          <a:noFill/>
          <a:ln cap="flat" cmpd="sng" w="2857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5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531" name="Google Shape;1531;p158"/>
          <p:cNvSpPr txBox="1"/>
          <p:nvPr>
            <p:ph idx="1" type="body"/>
          </p:nvPr>
        </p:nvSpPr>
        <p:spPr>
          <a:xfrm>
            <a:off x="311700" y="1152475"/>
            <a:ext cx="8832300" cy="8832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Smaller gradient at end gives smaller steps.</a:t>
            </a:r>
            <a:endParaRPr sz="2900">
              <a:solidFill>
                <a:srgbClr val="434343"/>
              </a:solidFill>
              <a:latin typeface="Montserrat"/>
              <a:ea typeface="Montserrat"/>
              <a:cs typeface="Montserrat"/>
              <a:sym typeface="Montserrat"/>
            </a:endParaRPr>
          </a:p>
        </p:txBody>
      </p:sp>
      <p:pic>
        <p:nvPicPr>
          <p:cNvPr descr="watermark.jpg" id="1532" name="Google Shape;1532;p158"/>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533" name="Google Shape;1533;p158"/>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534" name="Google Shape;1534;p158"/>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58"/>
          <p:cNvSpPr/>
          <p:nvPr/>
        </p:nvSpPr>
        <p:spPr>
          <a:xfrm>
            <a:off x="3259125" y="3605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58"/>
          <p:cNvSpPr/>
          <p:nvPr/>
        </p:nvSpPr>
        <p:spPr>
          <a:xfrm>
            <a:off x="3709100" y="38305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7" name="Google Shape;1537;p158"/>
          <p:cNvCxnSpPr/>
          <p:nvPr/>
        </p:nvCxnSpPr>
        <p:spPr>
          <a:xfrm>
            <a:off x="4574329" y="4171804"/>
            <a:ext cx="552900" cy="0"/>
          </a:xfrm>
          <a:prstGeom prst="straightConnector1">
            <a:avLst/>
          </a:prstGeom>
          <a:noFill/>
          <a:ln cap="flat" cmpd="sng" w="28575">
            <a:solidFill>
              <a:srgbClr val="E06666"/>
            </a:solidFill>
            <a:prstDash val="solid"/>
            <a:round/>
            <a:headEnd len="med" w="med" type="none"/>
            <a:tailEnd len="med" w="med" type="none"/>
          </a:ln>
        </p:spPr>
      </p:cxnSp>
      <p:sp>
        <p:nvSpPr>
          <p:cNvPr id="1538" name="Google Shape;1538;p158"/>
          <p:cNvSpPr/>
          <p:nvPr/>
        </p:nvSpPr>
        <p:spPr>
          <a:xfrm>
            <a:off x="4796475" y="40632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58"/>
          <p:cNvSpPr/>
          <p:nvPr/>
        </p:nvSpPr>
        <p:spPr>
          <a:xfrm>
            <a:off x="4211025" y="4001425"/>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58"/>
          <p:cNvSpPr/>
          <p:nvPr/>
        </p:nvSpPr>
        <p:spPr>
          <a:xfrm>
            <a:off x="4517688" y="403955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4" name="Shape 1544"/>
        <p:cNvGrpSpPr/>
        <p:nvPr/>
      </p:nvGrpSpPr>
      <p:grpSpPr>
        <a:xfrm>
          <a:off x="0" y="0"/>
          <a:ext cx="0" cy="0"/>
          <a:chOff x="0" y="0"/>
          <a:chExt cx="0" cy="0"/>
        </a:xfrm>
      </p:grpSpPr>
      <p:sp>
        <p:nvSpPr>
          <p:cNvPr id="1545" name="Google Shape;1545;p15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546" name="Google Shape;1546;p15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To further understand this, let’s visualize this gradient descent search for two Beta values.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Process is still the same:</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Calculate gradient at point.</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Move in a step size proportional to negative gradient.</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Repeat until minimum is found.</a:t>
            </a:r>
            <a:endParaRPr sz="2900">
              <a:solidFill>
                <a:srgbClr val="434343"/>
              </a:solidFill>
              <a:latin typeface="Montserrat"/>
              <a:ea typeface="Montserrat"/>
              <a:cs typeface="Montserrat"/>
              <a:sym typeface="Montserrat"/>
            </a:endParaRPr>
          </a:p>
        </p:txBody>
      </p:sp>
      <p:pic>
        <p:nvPicPr>
          <p:cNvPr descr="watermark.jpg" id="1547" name="Google Shape;1547;p15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548" name="Google Shape;1548;p15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pic>
        <p:nvPicPr>
          <p:cNvPr id="1553" name="Google Shape;1553;p160"/>
          <p:cNvPicPr preferRelativeResize="0"/>
          <p:nvPr/>
        </p:nvPicPr>
        <p:blipFill rotWithShape="1">
          <a:blip r:embed="rId3">
            <a:alphaModFix/>
          </a:blip>
          <a:srcRect b="2109" l="5535" r="0" t="10378"/>
          <a:stretch/>
        </p:blipFill>
        <p:spPr>
          <a:xfrm>
            <a:off x="2650825" y="942775"/>
            <a:ext cx="4438598" cy="4200725"/>
          </a:xfrm>
          <a:prstGeom prst="rect">
            <a:avLst/>
          </a:prstGeom>
          <a:noFill/>
          <a:ln>
            <a:noFill/>
          </a:ln>
        </p:spPr>
      </p:pic>
      <p:sp>
        <p:nvSpPr>
          <p:cNvPr id="1554" name="Google Shape;1554;p16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1555" name="Google Shape;1555;p160"/>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556" name="Google Shape;1556;p160"/>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0" name="Shape 1560"/>
        <p:cNvGrpSpPr/>
        <p:nvPr/>
      </p:nvGrpSpPr>
      <p:grpSpPr>
        <a:xfrm>
          <a:off x="0" y="0"/>
          <a:ext cx="0" cy="0"/>
          <a:chOff x="0" y="0"/>
          <a:chExt cx="0" cy="0"/>
        </a:xfrm>
      </p:grpSpPr>
      <p:pic>
        <p:nvPicPr>
          <p:cNvPr id="1561" name="Google Shape;1561;p161"/>
          <p:cNvPicPr preferRelativeResize="0"/>
          <p:nvPr/>
        </p:nvPicPr>
        <p:blipFill rotWithShape="1">
          <a:blip r:embed="rId3">
            <a:alphaModFix/>
          </a:blip>
          <a:srcRect b="2109" l="5535" r="0" t="10378"/>
          <a:stretch/>
        </p:blipFill>
        <p:spPr>
          <a:xfrm>
            <a:off x="2650825" y="942775"/>
            <a:ext cx="4438598" cy="4200725"/>
          </a:xfrm>
          <a:prstGeom prst="rect">
            <a:avLst/>
          </a:prstGeom>
          <a:noFill/>
          <a:ln>
            <a:noFill/>
          </a:ln>
        </p:spPr>
      </p:pic>
      <p:sp>
        <p:nvSpPr>
          <p:cNvPr id="1562" name="Google Shape;1562;p16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1563" name="Google Shape;1563;p161"/>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564" name="Google Shape;1564;p161"/>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565" name="Google Shape;1565;p161"/>
          <p:cNvSpPr/>
          <p:nvPr/>
        </p:nvSpPr>
        <p:spPr>
          <a:xfrm>
            <a:off x="4397400" y="18291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9" name="Shape 1569"/>
        <p:cNvGrpSpPr/>
        <p:nvPr/>
      </p:nvGrpSpPr>
      <p:grpSpPr>
        <a:xfrm>
          <a:off x="0" y="0"/>
          <a:ext cx="0" cy="0"/>
          <a:chOff x="0" y="0"/>
          <a:chExt cx="0" cy="0"/>
        </a:xfrm>
      </p:grpSpPr>
      <p:pic>
        <p:nvPicPr>
          <p:cNvPr id="1570" name="Google Shape;1570;p162"/>
          <p:cNvPicPr preferRelativeResize="0"/>
          <p:nvPr/>
        </p:nvPicPr>
        <p:blipFill rotWithShape="1">
          <a:blip r:embed="rId3">
            <a:alphaModFix/>
          </a:blip>
          <a:srcRect b="2109" l="5535" r="0" t="10378"/>
          <a:stretch/>
        </p:blipFill>
        <p:spPr>
          <a:xfrm>
            <a:off x="2650825" y="942775"/>
            <a:ext cx="4438598" cy="4200725"/>
          </a:xfrm>
          <a:prstGeom prst="rect">
            <a:avLst/>
          </a:prstGeom>
          <a:noFill/>
          <a:ln>
            <a:noFill/>
          </a:ln>
        </p:spPr>
      </p:pic>
      <p:sp>
        <p:nvSpPr>
          <p:cNvPr id="1571" name="Google Shape;1571;p16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1572" name="Google Shape;1572;p162"/>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573" name="Google Shape;1573;p162"/>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574" name="Google Shape;1574;p162"/>
          <p:cNvSpPr/>
          <p:nvPr/>
        </p:nvSpPr>
        <p:spPr>
          <a:xfrm>
            <a:off x="4397400" y="18291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75" name="Google Shape;1575;p162"/>
          <p:cNvCxnSpPr>
            <a:stCxn id="1574" idx="4"/>
          </p:cNvCxnSpPr>
          <p:nvPr/>
        </p:nvCxnSpPr>
        <p:spPr>
          <a:xfrm>
            <a:off x="4451700" y="1937700"/>
            <a:ext cx="96600" cy="419100"/>
          </a:xfrm>
          <a:prstGeom prst="straightConnector1">
            <a:avLst/>
          </a:prstGeom>
          <a:noFill/>
          <a:ln cap="flat" cmpd="sng" w="19050">
            <a:solidFill>
              <a:schemeClr val="dk2"/>
            </a:solidFill>
            <a:prstDash val="solid"/>
            <a:round/>
            <a:headEnd len="med" w="med" type="none"/>
            <a:tailEnd len="med" w="med" type="triangle"/>
          </a:ln>
        </p:spPr>
      </p:cxnSp>
      <p:sp>
        <p:nvSpPr>
          <p:cNvPr id="1576" name="Google Shape;1576;p162"/>
          <p:cNvSpPr/>
          <p:nvPr/>
        </p:nvSpPr>
        <p:spPr>
          <a:xfrm>
            <a:off x="4517700" y="2356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pic>
        <p:nvPicPr>
          <p:cNvPr id="1581" name="Google Shape;1581;p163"/>
          <p:cNvPicPr preferRelativeResize="0"/>
          <p:nvPr/>
        </p:nvPicPr>
        <p:blipFill rotWithShape="1">
          <a:blip r:embed="rId3">
            <a:alphaModFix/>
          </a:blip>
          <a:srcRect b="2109" l="5535" r="0" t="10378"/>
          <a:stretch/>
        </p:blipFill>
        <p:spPr>
          <a:xfrm>
            <a:off x="2650825" y="942775"/>
            <a:ext cx="4438598" cy="4200725"/>
          </a:xfrm>
          <a:prstGeom prst="rect">
            <a:avLst/>
          </a:prstGeom>
          <a:noFill/>
          <a:ln>
            <a:noFill/>
          </a:ln>
        </p:spPr>
      </p:pic>
      <p:sp>
        <p:nvSpPr>
          <p:cNvPr id="1582" name="Google Shape;1582;p16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1583" name="Google Shape;1583;p163"/>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584" name="Google Shape;1584;p163"/>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585" name="Google Shape;1585;p163"/>
          <p:cNvSpPr/>
          <p:nvPr/>
        </p:nvSpPr>
        <p:spPr>
          <a:xfrm>
            <a:off x="4397400" y="18291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86" name="Google Shape;1586;p163"/>
          <p:cNvCxnSpPr>
            <a:stCxn id="1585" idx="4"/>
          </p:cNvCxnSpPr>
          <p:nvPr/>
        </p:nvCxnSpPr>
        <p:spPr>
          <a:xfrm>
            <a:off x="4451700" y="1937700"/>
            <a:ext cx="96600" cy="419100"/>
          </a:xfrm>
          <a:prstGeom prst="straightConnector1">
            <a:avLst/>
          </a:prstGeom>
          <a:noFill/>
          <a:ln cap="flat" cmpd="sng" w="19050">
            <a:solidFill>
              <a:schemeClr val="dk2"/>
            </a:solidFill>
            <a:prstDash val="solid"/>
            <a:round/>
            <a:headEnd len="med" w="med" type="none"/>
            <a:tailEnd len="med" w="med" type="triangle"/>
          </a:ln>
        </p:spPr>
      </p:cxnSp>
      <p:sp>
        <p:nvSpPr>
          <p:cNvPr id="1587" name="Google Shape;1587;p163"/>
          <p:cNvSpPr/>
          <p:nvPr/>
        </p:nvSpPr>
        <p:spPr>
          <a:xfrm>
            <a:off x="4517700" y="2356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88" name="Google Shape;1588;p163"/>
          <p:cNvCxnSpPr/>
          <p:nvPr/>
        </p:nvCxnSpPr>
        <p:spPr>
          <a:xfrm>
            <a:off x="4597975" y="2486850"/>
            <a:ext cx="96600" cy="419100"/>
          </a:xfrm>
          <a:prstGeom prst="straightConnector1">
            <a:avLst/>
          </a:prstGeom>
          <a:noFill/>
          <a:ln cap="flat" cmpd="sng" w="19050">
            <a:solidFill>
              <a:schemeClr val="dk2"/>
            </a:solidFill>
            <a:prstDash val="solid"/>
            <a:round/>
            <a:headEnd len="med" w="med" type="none"/>
            <a:tailEnd len="med" w="med" type="triangle"/>
          </a:ln>
        </p:spPr>
      </p:cxnSp>
      <p:sp>
        <p:nvSpPr>
          <p:cNvPr id="1589" name="Google Shape;1589;p163"/>
          <p:cNvSpPr/>
          <p:nvPr/>
        </p:nvSpPr>
        <p:spPr>
          <a:xfrm>
            <a:off x="4641775" y="2882325"/>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04" name="Google Shape;204;p3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2005 - Side portrait of Adrien-Marie Legendre is actually discovered to be Louis Legendre!</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Only one known sketch of Adrien-Marie Legendre...</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05" name="Google Shape;205;p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6" name="Google Shape;206;p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07" name="Google Shape;207;p38"/>
          <p:cNvPicPr preferRelativeResize="0"/>
          <p:nvPr/>
        </p:nvPicPr>
        <p:blipFill>
          <a:blip r:embed="rId4">
            <a:alphaModFix/>
          </a:blip>
          <a:stretch>
            <a:fillRect/>
          </a:stretch>
        </p:blipFill>
        <p:spPr>
          <a:xfrm>
            <a:off x="5810450" y="3016550"/>
            <a:ext cx="1569325" cy="2104350"/>
          </a:xfrm>
          <a:prstGeom prst="rect">
            <a:avLst/>
          </a:prstGeom>
          <a:noFill/>
          <a:ln>
            <a:noFill/>
          </a:ln>
        </p:spPr>
      </p:pic>
      <p:sp>
        <p:nvSpPr>
          <p:cNvPr id="208" name="Google Shape;208;p38"/>
          <p:cNvSpPr/>
          <p:nvPr/>
        </p:nvSpPr>
        <p:spPr>
          <a:xfrm>
            <a:off x="5810450" y="3034625"/>
            <a:ext cx="1643700" cy="1643700"/>
          </a:xfrm>
          <a:prstGeom prst="noSmoking">
            <a:avLst>
              <a:gd fmla="val 18750" name="adj"/>
            </a:avLst>
          </a:prstGeom>
          <a:solidFill>
            <a:srgbClr val="E06666">
              <a:alpha val="575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 name="Shape 1593"/>
        <p:cNvGrpSpPr/>
        <p:nvPr/>
      </p:nvGrpSpPr>
      <p:grpSpPr>
        <a:xfrm>
          <a:off x="0" y="0"/>
          <a:ext cx="0" cy="0"/>
          <a:chOff x="0" y="0"/>
          <a:chExt cx="0" cy="0"/>
        </a:xfrm>
      </p:grpSpPr>
      <p:pic>
        <p:nvPicPr>
          <p:cNvPr id="1594" name="Google Shape;1594;p164"/>
          <p:cNvPicPr preferRelativeResize="0"/>
          <p:nvPr/>
        </p:nvPicPr>
        <p:blipFill rotWithShape="1">
          <a:blip r:embed="rId3">
            <a:alphaModFix/>
          </a:blip>
          <a:srcRect b="2109" l="5535" r="0" t="10378"/>
          <a:stretch/>
        </p:blipFill>
        <p:spPr>
          <a:xfrm>
            <a:off x="2650825" y="942775"/>
            <a:ext cx="4438598" cy="4200725"/>
          </a:xfrm>
          <a:prstGeom prst="rect">
            <a:avLst/>
          </a:prstGeom>
          <a:noFill/>
          <a:ln>
            <a:noFill/>
          </a:ln>
        </p:spPr>
      </p:pic>
      <p:sp>
        <p:nvSpPr>
          <p:cNvPr id="1595" name="Google Shape;1595;p16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1596" name="Google Shape;1596;p164"/>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597" name="Google Shape;1597;p164"/>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598" name="Google Shape;1598;p164"/>
          <p:cNvSpPr/>
          <p:nvPr/>
        </p:nvSpPr>
        <p:spPr>
          <a:xfrm>
            <a:off x="4397400" y="18291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99" name="Google Shape;1599;p164"/>
          <p:cNvCxnSpPr>
            <a:stCxn id="1598" idx="4"/>
          </p:cNvCxnSpPr>
          <p:nvPr/>
        </p:nvCxnSpPr>
        <p:spPr>
          <a:xfrm>
            <a:off x="4451700" y="1937700"/>
            <a:ext cx="96600" cy="419100"/>
          </a:xfrm>
          <a:prstGeom prst="straightConnector1">
            <a:avLst/>
          </a:prstGeom>
          <a:noFill/>
          <a:ln cap="flat" cmpd="sng" w="19050">
            <a:solidFill>
              <a:schemeClr val="dk2"/>
            </a:solidFill>
            <a:prstDash val="solid"/>
            <a:round/>
            <a:headEnd len="med" w="med" type="none"/>
            <a:tailEnd len="med" w="med" type="triangle"/>
          </a:ln>
        </p:spPr>
      </p:cxnSp>
      <p:sp>
        <p:nvSpPr>
          <p:cNvPr id="1600" name="Google Shape;1600;p164"/>
          <p:cNvSpPr/>
          <p:nvPr/>
        </p:nvSpPr>
        <p:spPr>
          <a:xfrm>
            <a:off x="4517700" y="2356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01" name="Google Shape;1601;p164"/>
          <p:cNvCxnSpPr/>
          <p:nvPr/>
        </p:nvCxnSpPr>
        <p:spPr>
          <a:xfrm>
            <a:off x="4597975" y="2486850"/>
            <a:ext cx="96600" cy="419100"/>
          </a:xfrm>
          <a:prstGeom prst="straightConnector1">
            <a:avLst/>
          </a:prstGeom>
          <a:noFill/>
          <a:ln cap="flat" cmpd="sng" w="19050">
            <a:solidFill>
              <a:schemeClr val="dk2"/>
            </a:solidFill>
            <a:prstDash val="solid"/>
            <a:round/>
            <a:headEnd len="med" w="med" type="none"/>
            <a:tailEnd len="med" w="med" type="triangle"/>
          </a:ln>
        </p:spPr>
      </p:cxnSp>
      <p:cxnSp>
        <p:nvCxnSpPr>
          <p:cNvPr id="1602" name="Google Shape;1602;p164"/>
          <p:cNvCxnSpPr/>
          <p:nvPr/>
        </p:nvCxnSpPr>
        <p:spPr>
          <a:xfrm>
            <a:off x="4717300" y="2990925"/>
            <a:ext cx="105000" cy="220800"/>
          </a:xfrm>
          <a:prstGeom prst="straightConnector1">
            <a:avLst/>
          </a:prstGeom>
          <a:noFill/>
          <a:ln cap="flat" cmpd="sng" w="19050">
            <a:solidFill>
              <a:schemeClr val="dk2"/>
            </a:solidFill>
            <a:prstDash val="solid"/>
            <a:round/>
            <a:headEnd len="med" w="med" type="none"/>
            <a:tailEnd len="med" w="med" type="triangle"/>
          </a:ln>
        </p:spPr>
      </p:cxnSp>
      <p:sp>
        <p:nvSpPr>
          <p:cNvPr id="1603" name="Google Shape;1603;p164"/>
          <p:cNvSpPr/>
          <p:nvPr/>
        </p:nvSpPr>
        <p:spPr>
          <a:xfrm>
            <a:off x="4641775" y="2882325"/>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64"/>
          <p:cNvSpPr/>
          <p:nvPr/>
        </p:nvSpPr>
        <p:spPr>
          <a:xfrm>
            <a:off x="4815825" y="31764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8" name="Shape 1608"/>
        <p:cNvGrpSpPr/>
        <p:nvPr/>
      </p:nvGrpSpPr>
      <p:grpSpPr>
        <a:xfrm>
          <a:off x="0" y="0"/>
          <a:ext cx="0" cy="0"/>
          <a:chOff x="0" y="0"/>
          <a:chExt cx="0" cy="0"/>
        </a:xfrm>
      </p:grpSpPr>
      <p:pic>
        <p:nvPicPr>
          <p:cNvPr id="1609" name="Google Shape;1609;p165"/>
          <p:cNvPicPr preferRelativeResize="0"/>
          <p:nvPr/>
        </p:nvPicPr>
        <p:blipFill rotWithShape="1">
          <a:blip r:embed="rId3">
            <a:alphaModFix/>
          </a:blip>
          <a:srcRect b="2109" l="5535" r="0" t="10378"/>
          <a:stretch/>
        </p:blipFill>
        <p:spPr>
          <a:xfrm>
            <a:off x="2650825" y="942775"/>
            <a:ext cx="4438598" cy="4200725"/>
          </a:xfrm>
          <a:prstGeom prst="rect">
            <a:avLst/>
          </a:prstGeom>
          <a:noFill/>
          <a:ln>
            <a:noFill/>
          </a:ln>
        </p:spPr>
      </p:pic>
      <p:sp>
        <p:nvSpPr>
          <p:cNvPr id="1610" name="Google Shape;1610;p16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1611" name="Google Shape;1611;p165"/>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612" name="Google Shape;1612;p165"/>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613" name="Google Shape;1613;p165"/>
          <p:cNvSpPr/>
          <p:nvPr/>
        </p:nvSpPr>
        <p:spPr>
          <a:xfrm>
            <a:off x="4397400" y="18291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14" name="Google Shape;1614;p165"/>
          <p:cNvCxnSpPr>
            <a:stCxn id="1613" idx="4"/>
          </p:cNvCxnSpPr>
          <p:nvPr/>
        </p:nvCxnSpPr>
        <p:spPr>
          <a:xfrm>
            <a:off x="4451700" y="1937700"/>
            <a:ext cx="96600" cy="419100"/>
          </a:xfrm>
          <a:prstGeom prst="straightConnector1">
            <a:avLst/>
          </a:prstGeom>
          <a:noFill/>
          <a:ln cap="flat" cmpd="sng" w="19050">
            <a:solidFill>
              <a:schemeClr val="dk2"/>
            </a:solidFill>
            <a:prstDash val="solid"/>
            <a:round/>
            <a:headEnd len="med" w="med" type="none"/>
            <a:tailEnd len="med" w="med" type="triangle"/>
          </a:ln>
        </p:spPr>
      </p:cxnSp>
      <p:sp>
        <p:nvSpPr>
          <p:cNvPr id="1615" name="Google Shape;1615;p165"/>
          <p:cNvSpPr/>
          <p:nvPr/>
        </p:nvSpPr>
        <p:spPr>
          <a:xfrm>
            <a:off x="4517700" y="2356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16" name="Google Shape;1616;p165"/>
          <p:cNvCxnSpPr/>
          <p:nvPr/>
        </p:nvCxnSpPr>
        <p:spPr>
          <a:xfrm>
            <a:off x="4597975" y="2486850"/>
            <a:ext cx="96600" cy="419100"/>
          </a:xfrm>
          <a:prstGeom prst="straightConnector1">
            <a:avLst/>
          </a:prstGeom>
          <a:noFill/>
          <a:ln cap="flat" cmpd="sng" w="19050">
            <a:solidFill>
              <a:schemeClr val="dk2"/>
            </a:solidFill>
            <a:prstDash val="solid"/>
            <a:round/>
            <a:headEnd len="med" w="med" type="none"/>
            <a:tailEnd len="med" w="med" type="triangle"/>
          </a:ln>
        </p:spPr>
      </p:cxnSp>
      <p:cxnSp>
        <p:nvCxnSpPr>
          <p:cNvPr id="1617" name="Google Shape;1617;p165"/>
          <p:cNvCxnSpPr/>
          <p:nvPr/>
        </p:nvCxnSpPr>
        <p:spPr>
          <a:xfrm>
            <a:off x="4717300" y="2990925"/>
            <a:ext cx="105000" cy="220800"/>
          </a:xfrm>
          <a:prstGeom prst="straightConnector1">
            <a:avLst/>
          </a:prstGeom>
          <a:noFill/>
          <a:ln cap="flat" cmpd="sng" w="19050">
            <a:solidFill>
              <a:schemeClr val="dk2"/>
            </a:solidFill>
            <a:prstDash val="solid"/>
            <a:round/>
            <a:headEnd len="med" w="med" type="none"/>
            <a:tailEnd len="med" w="med" type="triangle"/>
          </a:ln>
        </p:spPr>
      </p:cxnSp>
      <p:sp>
        <p:nvSpPr>
          <p:cNvPr id="1618" name="Google Shape;1618;p165"/>
          <p:cNvSpPr/>
          <p:nvPr/>
        </p:nvSpPr>
        <p:spPr>
          <a:xfrm>
            <a:off x="4641775" y="2882325"/>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65"/>
          <p:cNvSpPr/>
          <p:nvPr/>
        </p:nvSpPr>
        <p:spPr>
          <a:xfrm>
            <a:off x="4815825" y="31764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20" name="Google Shape;1620;p165"/>
          <p:cNvCxnSpPr/>
          <p:nvPr/>
        </p:nvCxnSpPr>
        <p:spPr>
          <a:xfrm>
            <a:off x="4903175" y="3285000"/>
            <a:ext cx="122100" cy="1062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4" name="Shape 1624"/>
        <p:cNvGrpSpPr/>
        <p:nvPr/>
      </p:nvGrpSpPr>
      <p:grpSpPr>
        <a:xfrm>
          <a:off x="0" y="0"/>
          <a:ext cx="0" cy="0"/>
          <a:chOff x="0" y="0"/>
          <a:chExt cx="0" cy="0"/>
        </a:xfrm>
      </p:grpSpPr>
      <p:sp>
        <p:nvSpPr>
          <p:cNvPr id="1625" name="Google Shape;1625;p16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1626" name="Google Shape;1626;p16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27" name="Google Shape;1627;p16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628" name="Google Shape;1628;p166"/>
          <p:cNvPicPr preferRelativeResize="0"/>
          <p:nvPr/>
        </p:nvPicPr>
        <p:blipFill rotWithShape="1">
          <a:blip r:embed="rId4">
            <a:alphaModFix/>
          </a:blip>
          <a:srcRect b="2589" l="7114" r="0" t="10808"/>
          <a:stretch/>
        </p:blipFill>
        <p:spPr>
          <a:xfrm>
            <a:off x="2769650" y="981525"/>
            <a:ext cx="4339301" cy="4133649"/>
          </a:xfrm>
          <a:prstGeom prst="rect">
            <a:avLst/>
          </a:prstGeom>
          <a:noFill/>
          <a:ln>
            <a:noFill/>
          </a:ln>
        </p:spPr>
      </p:pic>
      <p:sp>
        <p:nvSpPr>
          <p:cNvPr id="1629" name="Google Shape;1629;p166"/>
          <p:cNvSpPr/>
          <p:nvPr/>
        </p:nvSpPr>
        <p:spPr>
          <a:xfrm>
            <a:off x="4397400" y="18291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30" name="Google Shape;1630;p166"/>
          <p:cNvCxnSpPr>
            <a:stCxn id="1629" idx="4"/>
          </p:cNvCxnSpPr>
          <p:nvPr/>
        </p:nvCxnSpPr>
        <p:spPr>
          <a:xfrm>
            <a:off x="4451700" y="1937700"/>
            <a:ext cx="96600" cy="419100"/>
          </a:xfrm>
          <a:prstGeom prst="straightConnector1">
            <a:avLst/>
          </a:prstGeom>
          <a:noFill/>
          <a:ln cap="flat" cmpd="sng" w="19050">
            <a:solidFill>
              <a:schemeClr val="dk2"/>
            </a:solidFill>
            <a:prstDash val="solid"/>
            <a:round/>
            <a:headEnd len="med" w="med" type="none"/>
            <a:tailEnd len="med" w="med" type="triangle"/>
          </a:ln>
        </p:spPr>
      </p:cxnSp>
      <p:sp>
        <p:nvSpPr>
          <p:cNvPr id="1631" name="Google Shape;1631;p166"/>
          <p:cNvSpPr/>
          <p:nvPr/>
        </p:nvSpPr>
        <p:spPr>
          <a:xfrm>
            <a:off x="4517700" y="2356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32" name="Google Shape;1632;p166"/>
          <p:cNvCxnSpPr/>
          <p:nvPr/>
        </p:nvCxnSpPr>
        <p:spPr>
          <a:xfrm>
            <a:off x="4597975" y="2486850"/>
            <a:ext cx="96600" cy="419100"/>
          </a:xfrm>
          <a:prstGeom prst="straightConnector1">
            <a:avLst/>
          </a:prstGeom>
          <a:noFill/>
          <a:ln cap="flat" cmpd="sng" w="19050">
            <a:solidFill>
              <a:schemeClr val="dk2"/>
            </a:solidFill>
            <a:prstDash val="solid"/>
            <a:round/>
            <a:headEnd len="med" w="med" type="none"/>
            <a:tailEnd len="med" w="med" type="triangle"/>
          </a:ln>
        </p:spPr>
      </p:cxnSp>
      <p:cxnSp>
        <p:nvCxnSpPr>
          <p:cNvPr id="1633" name="Google Shape;1633;p166"/>
          <p:cNvCxnSpPr/>
          <p:nvPr/>
        </p:nvCxnSpPr>
        <p:spPr>
          <a:xfrm>
            <a:off x="4717300" y="2990925"/>
            <a:ext cx="105000" cy="220800"/>
          </a:xfrm>
          <a:prstGeom prst="straightConnector1">
            <a:avLst/>
          </a:prstGeom>
          <a:noFill/>
          <a:ln cap="flat" cmpd="sng" w="19050">
            <a:solidFill>
              <a:schemeClr val="dk2"/>
            </a:solidFill>
            <a:prstDash val="solid"/>
            <a:round/>
            <a:headEnd len="med" w="med" type="none"/>
            <a:tailEnd len="med" w="med" type="triangle"/>
          </a:ln>
        </p:spPr>
      </p:cxnSp>
      <p:sp>
        <p:nvSpPr>
          <p:cNvPr id="1634" name="Google Shape;1634;p166"/>
          <p:cNvSpPr/>
          <p:nvPr/>
        </p:nvSpPr>
        <p:spPr>
          <a:xfrm>
            <a:off x="4641775" y="2882325"/>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66"/>
          <p:cNvSpPr/>
          <p:nvPr/>
        </p:nvSpPr>
        <p:spPr>
          <a:xfrm>
            <a:off x="4815825" y="31764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36" name="Google Shape;1636;p166"/>
          <p:cNvCxnSpPr/>
          <p:nvPr/>
        </p:nvCxnSpPr>
        <p:spPr>
          <a:xfrm>
            <a:off x="4903175" y="3285000"/>
            <a:ext cx="122100" cy="1062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0" name="Shape 1640"/>
        <p:cNvGrpSpPr/>
        <p:nvPr/>
      </p:nvGrpSpPr>
      <p:grpSpPr>
        <a:xfrm>
          <a:off x="0" y="0"/>
          <a:ext cx="0" cy="0"/>
          <a:chOff x="0" y="0"/>
          <a:chExt cx="0" cy="0"/>
        </a:xfrm>
      </p:grpSpPr>
      <p:sp>
        <p:nvSpPr>
          <p:cNvPr id="1641" name="Google Shape;1641;p16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1642" name="Google Shape;1642;p1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43" name="Google Shape;1643;p1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644" name="Google Shape;1644;p167"/>
          <p:cNvPicPr preferRelativeResize="0"/>
          <p:nvPr/>
        </p:nvPicPr>
        <p:blipFill>
          <a:blip r:embed="rId4">
            <a:alphaModFix/>
          </a:blip>
          <a:stretch>
            <a:fillRect/>
          </a:stretch>
        </p:blipFill>
        <p:spPr>
          <a:xfrm>
            <a:off x="2741546" y="1011863"/>
            <a:ext cx="4004771" cy="3970214"/>
          </a:xfrm>
          <a:prstGeom prst="rect">
            <a:avLst/>
          </a:prstGeom>
          <a:noFill/>
          <a:ln>
            <a:noFill/>
          </a:ln>
        </p:spPr>
      </p:pic>
      <p:sp>
        <p:nvSpPr>
          <p:cNvPr id="1645" name="Google Shape;1645;p167"/>
          <p:cNvSpPr/>
          <p:nvPr/>
        </p:nvSpPr>
        <p:spPr>
          <a:xfrm rot="-1415589">
            <a:off x="3169668" y="1336991"/>
            <a:ext cx="108685" cy="108685"/>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46" name="Google Shape;1646;p167"/>
          <p:cNvCxnSpPr>
            <a:stCxn id="1645" idx="4"/>
            <a:endCxn id="1647" idx="1"/>
          </p:cNvCxnSpPr>
          <p:nvPr/>
        </p:nvCxnSpPr>
        <p:spPr>
          <a:xfrm>
            <a:off x="3245761" y="1441133"/>
            <a:ext cx="447300" cy="450900"/>
          </a:xfrm>
          <a:prstGeom prst="straightConnector1">
            <a:avLst/>
          </a:prstGeom>
          <a:noFill/>
          <a:ln cap="flat" cmpd="sng" w="19050">
            <a:solidFill>
              <a:schemeClr val="dk2"/>
            </a:solidFill>
            <a:prstDash val="solid"/>
            <a:round/>
            <a:headEnd len="med" w="med" type="none"/>
            <a:tailEnd len="med" w="med" type="triangle"/>
          </a:ln>
        </p:spPr>
      </p:cxnSp>
      <p:sp>
        <p:nvSpPr>
          <p:cNvPr id="1647" name="Google Shape;1647;p167"/>
          <p:cNvSpPr/>
          <p:nvPr/>
        </p:nvSpPr>
        <p:spPr>
          <a:xfrm rot="-1415589">
            <a:off x="3689327" y="1857580"/>
            <a:ext cx="108685" cy="108685"/>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48" name="Google Shape;1648;p167"/>
          <p:cNvCxnSpPr/>
          <p:nvPr/>
        </p:nvCxnSpPr>
        <p:spPr>
          <a:xfrm>
            <a:off x="3783527" y="1930720"/>
            <a:ext cx="415200" cy="360000"/>
          </a:xfrm>
          <a:prstGeom prst="straightConnector1">
            <a:avLst/>
          </a:prstGeom>
          <a:noFill/>
          <a:ln cap="flat" cmpd="sng" w="19050">
            <a:solidFill>
              <a:schemeClr val="dk2"/>
            </a:solidFill>
            <a:prstDash val="solid"/>
            <a:round/>
            <a:headEnd len="med" w="med" type="none"/>
            <a:tailEnd len="med" w="med" type="triangle"/>
          </a:ln>
        </p:spPr>
      </p:cxnSp>
      <p:cxnSp>
        <p:nvCxnSpPr>
          <p:cNvPr id="1649" name="Google Shape;1649;p167"/>
          <p:cNvCxnSpPr/>
          <p:nvPr/>
        </p:nvCxnSpPr>
        <p:spPr>
          <a:xfrm>
            <a:off x="4613883" y="2583045"/>
            <a:ext cx="260100" cy="194100"/>
          </a:xfrm>
          <a:prstGeom prst="straightConnector1">
            <a:avLst/>
          </a:prstGeom>
          <a:noFill/>
          <a:ln cap="flat" cmpd="sng" w="19050">
            <a:solidFill>
              <a:schemeClr val="dk2"/>
            </a:solidFill>
            <a:prstDash val="solid"/>
            <a:round/>
            <a:headEnd len="med" w="med" type="none"/>
            <a:tailEnd len="med" w="med" type="triangle"/>
          </a:ln>
        </p:spPr>
      </p:cxnSp>
      <p:sp>
        <p:nvSpPr>
          <p:cNvPr id="1650" name="Google Shape;1650;p167"/>
          <p:cNvSpPr/>
          <p:nvPr/>
        </p:nvSpPr>
        <p:spPr>
          <a:xfrm rot="-1415589">
            <a:off x="4187951" y="2242391"/>
            <a:ext cx="108685" cy="108685"/>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67"/>
          <p:cNvSpPr/>
          <p:nvPr/>
        </p:nvSpPr>
        <p:spPr>
          <a:xfrm rot="-1415589">
            <a:off x="4517652" y="2489578"/>
            <a:ext cx="108685" cy="108685"/>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52" name="Google Shape;1652;p167"/>
          <p:cNvCxnSpPr/>
          <p:nvPr/>
        </p:nvCxnSpPr>
        <p:spPr>
          <a:xfrm>
            <a:off x="4274995" y="2338695"/>
            <a:ext cx="260100" cy="194100"/>
          </a:xfrm>
          <a:prstGeom prst="straightConnector1">
            <a:avLst/>
          </a:prstGeom>
          <a:noFill/>
          <a:ln cap="flat" cmpd="sng" w="19050">
            <a:solidFill>
              <a:schemeClr val="dk2"/>
            </a:solidFill>
            <a:prstDash val="solid"/>
            <a:round/>
            <a:headEnd len="med" w="med" type="none"/>
            <a:tailEnd len="med" w="med" type="triangle"/>
          </a:ln>
        </p:spPr>
      </p:cxnSp>
      <p:sp>
        <p:nvSpPr>
          <p:cNvPr id="1653" name="Google Shape;1653;p167"/>
          <p:cNvSpPr/>
          <p:nvPr/>
        </p:nvSpPr>
        <p:spPr>
          <a:xfrm rot="-1415589">
            <a:off x="4849527" y="2745878"/>
            <a:ext cx="108685" cy="108685"/>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54" name="Google Shape;1654;p167"/>
          <p:cNvCxnSpPr>
            <a:stCxn id="1653" idx="6"/>
          </p:cNvCxnSpPr>
          <p:nvPr/>
        </p:nvCxnSpPr>
        <p:spPr>
          <a:xfrm flipH="1" rot="10800000">
            <a:off x="4953669" y="2767971"/>
            <a:ext cx="204000" cy="10500"/>
          </a:xfrm>
          <a:prstGeom prst="straightConnector1">
            <a:avLst/>
          </a:prstGeom>
          <a:noFill/>
          <a:ln cap="flat" cmpd="sng" w="19050">
            <a:solidFill>
              <a:schemeClr val="dk2"/>
            </a:solidFill>
            <a:prstDash val="solid"/>
            <a:round/>
            <a:headEnd len="med" w="med" type="none"/>
            <a:tailEnd len="med" w="med" type="triangle"/>
          </a:ln>
        </p:spPr>
      </p:cxnSp>
      <p:sp>
        <p:nvSpPr>
          <p:cNvPr id="1655" name="Google Shape;1655;p167"/>
          <p:cNvSpPr/>
          <p:nvPr/>
        </p:nvSpPr>
        <p:spPr>
          <a:xfrm rot="-1415589">
            <a:off x="5151802" y="2718878"/>
            <a:ext cx="108685" cy="108685"/>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9" name="Shape 1659"/>
        <p:cNvGrpSpPr/>
        <p:nvPr/>
      </p:nvGrpSpPr>
      <p:grpSpPr>
        <a:xfrm>
          <a:off x="0" y="0"/>
          <a:ext cx="0" cy="0"/>
          <a:chOff x="0" y="0"/>
          <a:chExt cx="0" cy="0"/>
        </a:xfrm>
      </p:grpSpPr>
      <p:sp>
        <p:nvSpPr>
          <p:cNvPr id="1660" name="Google Shape;1660;p16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61" name="Google Shape;1661;p16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Finally! We can now leverage all our computational power to find optimal Beta coefficients that minimize the cost function producing the line of best fit!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are now ready to code out Linear Regression!</a:t>
            </a:r>
            <a:endParaRPr sz="2900">
              <a:solidFill>
                <a:srgbClr val="434343"/>
              </a:solidFill>
              <a:latin typeface="Montserrat"/>
              <a:ea typeface="Montserrat"/>
              <a:cs typeface="Montserrat"/>
              <a:sym typeface="Montserrat"/>
            </a:endParaRPr>
          </a:p>
        </p:txBody>
      </p:sp>
      <p:pic>
        <p:nvPicPr>
          <p:cNvPr descr="watermark.jpg" id="1662" name="Google Shape;1662;p1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63" name="Google Shape;1663;p1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7" name="Shape 1667"/>
        <p:cNvGrpSpPr/>
        <p:nvPr/>
      </p:nvGrpSpPr>
      <p:grpSpPr>
        <a:xfrm>
          <a:off x="0" y="0"/>
          <a:ext cx="0" cy="0"/>
          <a:chOff x="0" y="0"/>
          <a:chExt cx="0" cy="0"/>
        </a:xfrm>
      </p:grpSpPr>
      <p:sp>
        <p:nvSpPr>
          <p:cNvPr id="1668" name="Google Shape;1668;p169"/>
          <p:cNvSpPr txBox="1"/>
          <p:nvPr>
            <p:ph type="ctrTitle"/>
          </p:nvPr>
        </p:nvSpPr>
        <p:spPr>
          <a:xfrm>
            <a:off x="311708" y="136180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Simple Linear Regression</a:t>
            </a:r>
            <a:endParaRPr b="1">
              <a:latin typeface="Montserrat"/>
              <a:ea typeface="Montserrat"/>
              <a:cs typeface="Montserrat"/>
              <a:sym typeface="Montserrat"/>
            </a:endParaRPr>
          </a:p>
        </p:txBody>
      </p:sp>
      <p:pic>
        <p:nvPicPr>
          <p:cNvPr descr="watermark.jpg" id="1669" name="Google Shape;1669;p1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70" name="Google Shape;1670;p1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4" name="Shape 1674"/>
        <p:cNvGrpSpPr/>
        <p:nvPr/>
      </p:nvGrpSpPr>
      <p:grpSpPr>
        <a:xfrm>
          <a:off x="0" y="0"/>
          <a:ext cx="0" cy="0"/>
          <a:chOff x="0" y="0"/>
          <a:chExt cx="0" cy="0"/>
        </a:xfrm>
      </p:grpSpPr>
      <p:sp>
        <p:nvSpPr>
          <p:cNvPr id="1675" name="Google Shape;1675;p17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76" name="Google Shape;1676;p17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Now that we understand what is happening “under the hood” for linear regression, let’s begin by coding through an example of </a:t>
            </a:r>
            <a:r>
              <a:rPr b="1" lang="en" sz="2900">
                <a:solidFill>
                  <a:srgbClr val="434343"/>
                </a:solidFill>
                <a:latin typeface="Montserrat"/>
                <a:ea typeface="Montserrat"/>
                <a:cs typeface="Montserrat"/>
                <a:sym typeface="Montserrat"/>
              </a:rPr>
              <a:t>simple linear regression.</a:t>
            </a:r>
            <a:endParaRPr sz="2900">
              <a:solidFill>
                <a:srgbClr val="434343"/>
              </a:solidFill>
              <a:latin typeface="Montserrat"/>
              <a:ea typeface="Montserrat"/>
              <a:cs typeface="Montserrat"/>
              <a:sym typeface="Montserrat"/>
            </a:endParaRPr>
          </a:p>
        </p:txBody>
      </p:sp>
      <p:pic>
        <p:nvPicPr>
          <p:cNvPr descr="watermark.jpg" id="1677" name="Google Shape;1677;p1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78" name="Google Shape;1678;p1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2" name="Shape 1682"/>
        <p:cNvGrpSpPr/>
        <p:nvPr/>
      </p:nvGrpSpPr>
      <p:grpSpPr>
        <a:xfrm>
          <a:off x="0" y="0"/>
          <a:ext cx="0" cy="0"/>
          <a:chOff x="0" y="0"/>
          <a:chExt cx="0" cy="0"/>
        </a:xfrm>
      </p:grpSpPr>
      <p:sp>
        <p:nvSpPr>
          <p:cNvPr id="1683" name="Google Shape;1683;p17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84" name="Google Shape;1684;p17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To help with our understanding, we will start by directly using the advertising data set mentioned in Chapter 3 of ISLR.</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lecture also serves to start motivating us to think about performance evaluation and multivariate regression.</a:t>
            </a:r>
            <a:endParaRPr sz="2900">
              <a:solidFill>
                <a:srgbClr val="434343"/>
              </a:solidFill>
              <a:latin typeface="Montserrat"/>
              <a:ea typeface="Montserrat"/>
              <a:cs typeface="Montserrat"/>
              <a:sym typeface="Montserrat"/>
            </a:endParaRPr>
          </a:p>
        </p:txBody>
      </p:sp>
      <p:pic>
        <p:nvPicPr>
          <p:cNvPr descr="watermark.jpg" id="1685" name="Google Shape;1685;p1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86" name="Google Shape;1686;p1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0" name="Shape 1690"/>
        <p:cNvGrpSpPr/>
        <p:nvPr/>
      </p:nvGrpSpPr>
      <p:grpSpPr>
        <a:xfrm>
          <a:off x="0" y="0"/>
          <a:ext cx="0" cy="0"/>
          <a:chOff x="0" y="0"/>
          <a:chExt cx="0" cy="0"/>
        </a:xfrm>
      </p:grpSpPr>
      <p:sp>
        <p:nvSpPr>
          <p:cNvPr id="1691" name="Google Shape;1691;p17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92" name="Google Shape;1692;p17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Simple Linear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Limited to one X feature (y=mx+b)</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will create a best-fit line to map out a linear relationship between total advertising spend and resulting sales.</a:t>
            </a:r>
            <a:endParaRPr sz="2900">
              <a:solidFill>
                <a:srgbClr val="434343"/>
              </a:solidFill>
              <a:latin typeface="Montserrat"/>
              <a:ea typeface="Montserrat"/>
              <a:cs typeface="Montserrat"/>
              <a:sym typeface="Montserrat"/>
            </a:endParaRPr>
          </a:p>
          <a:p>
            <a:pPr indent="-412750" lvl="0"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head over to the notebook!</a:t>
            </a:r>
            <a:endParaRPr sz="2900">
              <a:solidFill>
                <a:srgbClr val="434343"/>
              </a:solidFill>
              <a:latin typeface="Montserrat"/>
              <a:ea typeface="Montserrat"/>
              <a:cs typeface="Montserrat"/>
              <a:sym typeface="Montserrat"/>
            </a:endParaRPr>
          </a:p>
        </p:txBody>
      </p:sp>
      <p:pic>
        <p:nvPicPr>
          <p:cNvPr descr="watermark.jpg" id="1693" name="Google Shape;1693;p1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94" name="Google Shape;1694;p1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8" name="Shape 1698"/>
        <p:cNvGrpSpPr/>
        <p:nvPr/>
      </p:nvGrpSpPr>
      <p:grpSpPr>
        <a:xfrm>
          <a:off x="0" y="0"/>
          <a:ext cx="0" cy="0"/>
          <a:chOff x="0" y="0"/>
          <a:chExt cx="0" cy="0"/>
        </a:xfrm>
      </p:grpSpPr>
      <p:sp>
        <p:nvSpPr>
          <p:cNvPr id="1699" name="Google Shape;1699;p173"/>
          <p:cNvSpPr txBox="1"/>
          <p:nvPr>
            <p:ph type="ctrTitle"/>
          </p:nvPr>
        </p:nvSpPr>
        <p:spPr>
          <a:xfrm>
            <a:off x="311700" y="1489850"/>
            <a:ext cx="8520600" cy="1519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Scikit-Learn </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Overview</a:t>
            </a:r>
            <a:endParaRPr b="1">
              <a:latin typeface="Montserrat"/>
              <a:ea typeface="Montserrat"/>
              <a:cs typeface="Montserrat"/>
              <a:sym typeface="Montserrat"/>
            </a:endParaRPr>
          </a:p>
        </p:txBody>
      </p:sp>
      <p:pic>
        <p:nvPicPr>
          <p:cNvPr descr="watermark.jpg" id="1700" name="Google Shape;1700;p1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01" name="Google Shape;1701;p1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14" name="Google Shape;214;p3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Only one known watercolor </a:t>
            </a:r>
            <a:r>
              <a:rPr lang="en" sz="2900">
                <a:solidFill>
                  <a:srgbClr val="434343"/>
                </a:solidFill>
                <a:latin typeface="Montserrat"/>
                <a:ea typeface="Montserrat"/>
                <a:cs typeface="Montserrat"/>
                <a:sym typeface="Montserrat"/>
              </a:rPr>
              <a:t>caricature</a:t>
            </a:r>
            <a:r>
              <a:rPr lang="en" sz="2900">
                <a:solidFill>
                  <a:srgbClr val="434343"/>
                </a:solidFill>
                <a:latin typeface="Montserrat"/>
                <a:ea typeface="Montserrat"/>
                <a:cs typeface="Montserrat"/>
                <a:sym typeface="Montserrat"/>
              </a:rPr>
              <a:t> sketch of Adrien-Marie Legendre...</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15" name="Google Shape;215;p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6" name="Google Shape;216;p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7" name="Google Shape;217;p39"/>
          <p:cNvPicPr preferRelativeResize="0"/>
          <p:nvPr/>
        </p:nvPicPr>
        <p:blipFill>
          <a:blip r:embed="rId4">
            <a:alphaModFix/>
          </a:blip>
          <a:stretch>
            <a:fillRect/>
          </a:stretch>
        </p:blipFill>
        <p:spPr>
          <a:xfrm>
            <a:off x="3524250" y="2380838"/>
            <a:ext cx="2095500" cy="2619375"/>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5" name="Shape 1705"/>
        <p:cNvGrpSpPr/>
        <p:nvPr/>
      </p:nvGrpSpPr>
      <p:grpSpPr>
        <a:xfrm>
          <a:off x="0" y="0"/>
          <a:ext cx="0" cy="0"/>
          <a:chOff x="0" y="0"/>
          <a:chExt cx="0" cy="0"/>
        </a:xfrm>
      </p:grpSpPr>
      <p:sp>
        <p:nvSpPr>
          <p:cNvPr id="1706" name="Google Shape;1706;p17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707" name="Google Shape;1707;p17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We’ve seen NumPy had some built in capabilities for simple linear regression, but when it comes to more complex models, we’ll need </a:t>
            </a:r>
            <a:r>
              <a:rPr b="1" lang="en" sz="2900">
                <a:solidFill>
                  <a:srgbClr val="434343"/>
                </a:solidFill>
                <a:latin typeface="Montserrat"/>
                <a:ea typeface="Montserrat"/>
                <a:cs typeface="Montserrat"/>
                <a:sym typeface="Montserrat"/>
              </a:rPr>
              <a:t>Scikit-Learn</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Before we jump straight into machine learning with </a:t>
            </a:r>
            <a:r>
              <a:rPr b="1" lang="en" sz="2900">
                <a:solidFill>
                  <a:srgbClr val="434343"/>
                </a:solidFill>
                <a:latin typeface="Montserrat"/>
                <a:ea typeface="Montserrat"/>
                <a:cs typeface="Montserrat"/>
                <a:sym typeface="Montserrat"/>
              </a:rPr>
              <a:t>Scikit-Learn</a:t>
            </a:r>
            <a:r>
              <a:rPr lang="en" sz="2900">
                <a:solidFill>
                  <a:srgbClr val="434343"/>
                </a:solidFill>
                <a:latin typeface="Montserrat"/>
                <a:ea typeface="Montserrat"/>
                <a:cs typeface="Montserrat"/>
                <a:sym typeface="Montserrat"/>
              </a:rPr>
              <a:t> and Python, let’s understand the philosophy behind </a:t>
            </a:r>
            <a:r>
              <a:rPr b="1" lang="en" sz="2900">
                <a:solidFill>
                  <a:srgbClr val="434343"/>
                </a:solidFill>
                <a:latin typeface="Montserrat"/>
                <a:ea typeface="Montserrat"/>
                <a:cs typeface="Montserrat"/>
                <a:sym typeface="Montserrat"/>
              </a:rPr>
              <a:t>sklearn.</a:t>
            </a:r>
            <a:endParaRPr b="1" sz="2900">
              <a:solidFill>
                <a:srgbClr val="434343"/>
              </a:solidFill>
              <a:latin typeface="Montserrat"/>
              <a:ea typeface="Montserrat"/>
              <a:cs typeface="Montserrat"/>
              <a:sym typeface="Montserrat"/>
            </a:endParaRPr>
          </a:p>
        </p:txBody>
      </p:sp>
      <p:pic>
        <p:nvPicPr>
          <p:cNvPr descr="watermark.jpg" id="1708" name="Google Shape;1708;p1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09" name="Google Shape;1709;p1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3" name="Shape 1713"/>
        <p:cNvGrpSpPr/>
        <p:nvPr/>
      </p:nvGrpSpPr>
      <p:grpSpPr>
        <a:xfrm>
          <a:off x="0" y="0"/>
          <a:ext cx="0" cy="0"/>
          <a:chOff x="0" y="0"/>
          <a:chExt cx="0" cy="0"/>
        </a:xfrm>
      </p:grpSpPr>
      <p:sp>
        <p:nvSpPr>
          <p:cNvPr id="1714" name="Google Shape;1714;p17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715" name="Google Shape;1715;p17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Scikit-learn is a library containing many machine learning algorithms. </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It utilizes a generalized “estimator API” framework to calling the models.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means the way algorithms are imported, fitted, and used is uniform across all </a:t>
            </a:r>
            <a:r>
              <a:rPr lang="en" sz="2900">
                <a:solidFill>
                  <a:srgbClr val="434343"/>
                </a:solidFill>
                <a:latin typeface="Montserrat"/>
                <a:ea typeface="Montserrat"/>
                <a:cs typeface="Montserrat"/>
                <a:sym typeface="Montserrat"/>
              </a:rPr>
              <a:t>algorithms</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1716" name="Google Shape;1716;p17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17" name="Google Shape;1717;p17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1" name="Shape 1721"/>
        <p:cNvGrpSpPr/>
        <p:nvPr/>
      </p:nvGrpSpPr>
      <p:grpSpPr>
        <a:xfrm>
          <a:off x="0" y="0"/>
          <a:ext cx="0" cy="0"/>
          <a:chOff x="0" y="0"/>
          <a:chExt cx="0" cy="0"/>
        </a:xfrm>
      </p:grpSpPr>
      <p:sp>
        <p:nvSpPr>
          <p:cNvPr id="1722" name="Google Shape;1722;p17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723" name="Google Shape;1723;p17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allows users to easily swap algorithms in and out and test various approaches.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Important Note: </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This uniform framework also means users can easily apply almost any algorithm effectively without truly understanding what the algorithm is doing!</a:t>
            </a:r>
            <a:endParaRPr i="1" sz="2900">
              <a:solidFill>
                <a:srgbClr val="434343"/>
              </a:solidFill>
              <a:latin typeface="Montserrat"/>
              <a:ea typeface="Montserrat"/>
              <a:cs typeface="Montserrat"/>
              <a:sym typeface="Montserrat"/>
            </a:endParaRPr>
          </a:p>
        </p:txBody>
      </p:sp>
      <p:pic>
        <p:nvPicPr>
          <p:cNvPr descr="watermark.jpg" id="1724" name="Google Shape;1724;p17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25" name="Google Shape;1725;p17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9" name="Shape 1729"/>
        <p:cNvGrpSpPr/>
        <p:nvPr/>
      </p:nvGrpSpPr>
      <p:grpSpPr>
        <a:xfrm>
          <a:off x="0" y="0"/>
          <a:ext cx="0" cy="0"/>
          <a:chOff x="0" y="0"/>
          <a:chExt cx="0" cy="0"/>
        </a:xfrm>
      </p:grpSpPr>
      <p:sp>
        <p:nvSpPr>
          <p:cNvPr id="1730" name="Google Shape;1730;p17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731" name="Google Shape;1731;p17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Scikit-learn also comes with many </a:t>
            </a:r>
            <a:r>
              <a:rPr lang="en" sz="2900">
                <a:solidFill>
                  <a:srgbClr val="434343"/>
                </a:solidFill>
                <a:latin typeface="Montserrat"/>
                <a:ea typeface="Montserrat"/>
                <a:cs typeface="Montserrat"/>
                <a:sym typeface="Montserrat"/>
              </a:rPr>
              <a:t>convenience</a:t>
            </a:r>
            <a:r>
              <a:rPr lang="en" sz="2900">
                <a:solidFill>
                  <a:srgbClr val="434343"/>
                </a:solidFill>
                <a:latin typeface="Montserrat"/>
                <a:ea typeface="Montserrat"/>
                <a:cs typeface="Montserrat"/>
                <a:sym typeface="Montserrat"/>
              </a:rPr>
              <a:t> tools, including train test split functions, cross validation tools, and a variety of reporting metric functions.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leaves Scikit-Learn as a “one-stop shop” for many of our machine learning needs.</a:t>
            </a:r>
            <a:endParaRPr sz="2900">
              <a:solidFill>
                <a:srgbClr val="434343"/>
              </a:solidFill>
              <a:latin typeface="Montserrat"/>
              <a:ea typeface="Montserrat"/>
              <a:cs typeface="Montserrat"/>
              <a:sym typeface="Montserrat"/>
            </a:endParaRPr>
          </a:p>
        </p:txBody>
      </p:sp>
      <p:pic>
        <p:nvPicPr>
          <p:cNvPr descr="watermark.jpg" id="1732" name="Google Shape;1732;p17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33" name="Google Shape;1733;p17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7" name="Shape 1737"/>
        <p:cNvGrpSpPr/>
        <p:nvPr/>
      </p:nvGrpSpPr>
      <p:grpSpPr>
        <a:xfrm>
          <a:off x="0" y="0"/>
          <a:ext cx="0" cy="0"/>
          <a:chOff x="0" y="0"/>
          <a:chExt cx="0" cy="0"/>
        </a:xfrm>
      </p:grpSpPr>
      <p:sp>
        <p:nvSpPr>
          <p:cNvPr id="1738" name="Google Shape;1738;p17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739" name="Google Shape;1739;p17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Philosophy</a:t>
            </a:r>
            <a:r>
              <a:rPr lang="en" sz="2900">
                <a:solidFill>
                  <a:srgbClr val="434343"/>
                </a:solidFill>
                <a:latin typeface="Montserrat"/>
                <a:ea typeface="Montserrat"/>
                <a:cs typeface="Montserrat"/>
                <a:sym typeface="Montserrat"/>
              </a:rPr>
              <a:t> of Scikit-Learn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Scikit-Learn’s approach to model building focuses on </a:t>
            </a:r>
            <a:r>
              <a:rPr b="1" lang="en" sz="2900">
                <a:solidFill>
                  <a:srgbClr val="434343"/>
                </a:solidFill>
                <a:latin typeface="Montserrat"/>
                <a:ea typeface="Montserrat"/>
                <a:cs typeface="Montserrat"/>
                <a:sym typeface="Montserrat"/>
              </a:rPr>
              <a:t>applying models </a:t>
            </a:r>
            <a:r>
              <a:rPr lang="en" sz="2900">
                <a:solidFill>
                  <a:srgbClr val="434343"/>
                </a:solidFill>
                <a:latin typeface="Montserrat"/>
                <a:ea typeface="Montserrat"/>
                <a:cs typeface="Montserrat"/>
                <a:sym typeface="Montserrat"/>
              </a:rPr>
              <a:t>and </a:t>
            </a:r>
            <a:r>
              <a:rPr b="1" lang="en" sz="2900">
                <a:solidFill>
                  <a:srgbClr val="434343"/>
                </a:solidFill>
                <a:latin typeface="Montserrat"/>
                <a:ea typeface="Montserrat"/>
                <a:cs typeface="Montserrat"/>
                <a:sym typeface="Montserrat"/>
              </a:rPr>
              <a:t>performance</a:t>
            </a:r>
            <a:r>
              <a:rPr lang="en" sz="2900">
                <a:solidFill>
                  <a:srgbClr val="434343"/>
                </a:solidFill>
                <a:latin typeface="Montserrat"/>
                <a:ea typeface="Montserrat"/>
                <a:cs typeface="Montserrat"/>
                <a:sym typeface="Montserrat"/>
              </a:rPr>
              <a:t> </a:t>
            </a:r>
            <a:r>
              <a:rPr b="1" lang="en" sz="2900">
                <a:solidFill>
                  <a:srgbClr val="434343"/>
                </a:solidFill>
                <a:latin typeface="Montserrat"/>
                <a:ea typeface="Montserrat"/>
                <a:cs typeface="Montserrat"/>
                <a:sym typeface="Montserrat"/>
              </a:rPr>
              <a:t>metrics</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is a more pragmatic industry style approach rather than an academic approach of describing the model and its parameters.</a:t>
            </a:r>
            <a:endParaRPr sz="2900">
              <a:solidFill>
                <a:srgbClr val="434343"/>
              </a:solidFill>
              <a:latin typeface="Montserrat"/>
              <a:ea typeface="Montserrat"/>
              <a:cs typeface="Montserrat"/>
              <a:sym typeface="Montserrat"/>
            </a:endParaRPr>
          </a:p>
        </p:txBody>
      </p:sp>
      <p:pic>
        <p:nvPicPr>
          <p:cNvPr descr="watermark.jpg" id="1740" name="Google Shape;1740;p17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41" name="Google Shape;1741;p17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5" name="Shape 1745"/>
        <p:cNvGrpSpPr/>
        <p:nvPr/>
      </p:nvGrpSpPr>
      <p:grpSpPr>
        <a:xfrm>
          <a:off x="0" y="0"/>
          <a:ext cx="0" cy="0"/>
          <a:chOff x="0" y="0"/>
          <a:chExt cx="0" cy="0"/>
        </a:xfrm>
      </p:grpSpPr>
      <p:sp>
        <p:nvSpPr>
          <p:cNvPr id="1746" name="Google Shape;1746;p17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747" name="Google Shape;1747;p17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Philosophy of Scikit-Learn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Academic users used to </a:t>
            </a:r>
            <a:r>
              <a:rPr b="1" lang="en" sz="2900">
                <a:solidFill>
                  <a:srgbClr val="434343"/>
                </a:solidFill>
                <a:latin typeface="Montserrat"/>
                <a:ea typeface="Montserrat"/>
                <a:cs typeface="Montserrat"/>
                <a:sym typeface="Montserrat"/>
              </a:rPr>
              <a:t>R</a:t>
            </a:r>
            <a:r>
              <a:rPr lang="en" sz="2900">
                <a:solidFill>
                  <a:srgbClr val="434343"/>
                </a:solidFill>
                <a:latin typeface="Montserrat"/>
                <a:ea typeface="Montserrat"/>
                <a:cs typeface="Montserrat"/>
                <a:sym typeface="Montserrat"/>
              </a:rPr>
              <a:t> style reporting may also want to explore the </a:t>
            </a:r>
            <a:r>
              <a:rPr b="1" lang="en" sz="2900">
                <a:solidFill>
                  <a:srgbClr val="434343"/>
                </a:solidFill>
                <a:latin typeface="Montserrat"/>
                <a:ea typeface="Montserrat"/>
                <a:cs typeface="Montserrat"/>
                <a:sym typeface="Montserrat"/>
              </a:rPr>
              <a:t>statsmodels</a:t>
            </a:r>
            <a:r>
              <a:rPr lang="en" sz="2900">
                <a:solidFill>
                  <a:srgbClr val="434343"/>
                </a:solidFill>
                <a:latin typeface="Montserrat"/>
                <a:ea typeface="Montserrat"/>
                <a:cs typeface="Montserrat"/>
                <a:sym typeface="Montserrat"/>
              </a:rPr>
              <a:t> python library if </a:t>
            </a:r>
            <a:r>
              <a:rPr lang="en" sz="2900">
                <a:solidFill>
                  <a:srgbClr val="434343"/>
                </a:solidFill>
                <a:latin typeface="Montserrat"/>
                <a:ea typeface="Montserrat"/>
                <a:cs typeface="Montserrat"/>
                <a:sym typeface="Montserrat"/>
              </a:rPr>
              <a:t>interested</a:t>
            </a:r>
            <a:r>
              <a:rPr lang="en" sz="2900">
                <a:solidFill>
                  <a:srgbClr val="434343"/>
                </a:solidFill>
                <a:latin typeface="Montserrat"/>
                <a:ea typeface="Montserrat"/>
                <a:cs typeface="Montserrat"/>
                <a:sym typeface="Montserrat"/>
              </a:rPr>
              <a:t> in more statistical </a:t>
            </a:r>
            <a:r>
              <a:rPr lang="en" sz="2900">
                <a:solidFill>
                  <a:srgbClr val="434343"/>
                </a:solidFill>
                <a:latin typeface="Montserrat"/>
                <a:ea typeface="Montserrat"/>
                <a:cs typeface="Montserrat"/>
                <a:sym typeface="Montserrat"/>
              </a:rPr>
              <a:t>description</a:t>
            </a:r>
            <a:r>
              <a:rPr lang="en" sz="2900">
                <a:solidFill>
                  <a:srgbClr val="434343"/>
                </a:solidFill>
                <a:latin typeface="Montserrat"/>
                <a:ea typeface="Montserrat"/>
                <a:cs typeface="Montserrat"/>
                <a:sym typeface="Montserrat"/>
              </a:rPr>
              <a:t> of models such as significance levels.</a:t>
            </a:r>
            <a:endParaRPr sz="2900">
              <a:solidFill>
                <a:srgbClr val="434343"/>
              </a:solidFill>
              <a:latin typeface="Montserrat"/>
              <a:ea typeface="Montserrat"/>
              <a:cs typeface="Montserrat"/>
              <a:sym typeface="Montserrat"/>
            </a:endParaRPr>
          </a:p>
        </p:txBody>
      </p:sp>
      <p:pic>
        <p:nvPicPr>
          <p:cNvPr descr="watermark.jpg" id="1748" name="Google Shape;1748;p17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49" name="Google Shape;1749;p17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3" name="Shape 1753"/>
        <p:cNvGrpSpPr/>
        <p:nvPr/>
      </p:nvGrpSpPr>
      <p:grpSpPr>
        <a:xfrm>
          <a:off x="0" y="0"/>
          <a:ext cx="0" cy="0"/>
          <a:chOff x="0" y="0"/>
          <a:chExt cx="0" cy="0"/>
        </a:xfrm>
      </p:grpSpPr>
      <p:sp>
        <p:nvSpPr>
          <p:cNvPr id="1754" name="Google Shape;1754;p18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755" name="Google Shape;1755;p18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quickly review the framework of Scikit-Learn for the </a:t>
            </a:r>
            <a:r>
              <a:rPr b="1" lang="en" sz="2900">
                <a:solidFill>
                  <a:srgbClr val="434343"/>
                </a:solidFill>
                <a:latin typeface="Montserrat"/>
                <a:ea typeface="Montserrat"/>
                <a:cs typeface="Montserrat"/>
                <a:sym typeface="Montserrat"/>
              </a:rPr>
              <a:t>supervised</a:t>
            </a:r>
            <a:r>
              <a:rPr lang="en" sz="2900">
                <a:solidFill>
                  <a:srgbClr val="434343"/>
                </a:solidFill>
                <a:latin typeface="Montserrat"/>
                <a:ea typeface="Montserrat"/>
                <a:cs typeface="Montserrat"/>
                <a:sym typeface="Montserrat"/>
              </a:rPr>
              <a:t> machine learning process.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will quickly see how the code directly relates to the process theory!</a:t>
            </a:r>
            <a:endParaRPr sz="2900">
              <a:solidFill>
                <a:srgbClr val="434343"/>
              </a:solidFill>
              <a:latin typeface="Montserrat"/>
              <a:ea typeface="Montserrat"/>
              <a:cs typeface="Montserrat"/>
              <a:sym typeface="Montserrat"/>
            </a:endParaRPr>
          </a:p>
        </p:txBody>
      </p:sp>
      <p:pic>
        <p:nvPicPr>
          <p:cNvPr descr="watermark.jpg" id="1756" name="Google Shape;1756;p18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57" name="Google Shape;1757;p18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1" name="Shape 1761"/>
        <p:cNvGrpSpPr/>
        <p:nvPr/>
      </p:nvGrpSpPr>
      <p:grpSpPr>
        <a:xfrm>
          <a:off x="0" y="0"/>
          <a:ext cx="0" cy="0"/>
          <a:chOff x="0" y="0"/>
          <a:chExt cx="0" cy="0"/>
        </a:xfrm>
      </p:grpSpPr>
      <p:sp>
        <p:nvSpPr>
          <p:cNvPr id="1762" name="Google Shape;1762;p18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900">
                <a:solidFill>
                  <a:srgbClr val="434343"/>
                </a:solidFill>
                <a:latin typeface="Montserrat"/>
                <a:ea typeface="Montserrat"/>
                <a:cs typeface="Montserrat"/>
                <a:sym typeface="Montserrat"/>
              </a:rPr>
              <a:t>Supervised</a:t>
            </a:r>
            <a:r>
              <a:rPr lang="en" sz="2900">
                <a:solidFill>
                  <a:srgbClr val="434343"/>
                </a:solidFill>
                <a:latin typeface="Montserrat"/>
                <a:ea typeface="Montserrat"/>
                <a:cs typeface="Montserrat"/>
                <a:sym typeface="Montserrat"/>
              </a:rPr>
              <a:t> Machine Learning Process</a:t>
            </a:r>
            <a:endParaRPr>
              <a:latin typeface="Montserrat"/>
              <a:ea typeface="Montserrat"/>
              <a:cs typeface="Montserrat"/>
              <a:sym typeface="Montserrat"/>
            </a:endParaRPr>
          </a:p>
        </p:txBody>
      </p:sp>
      <p:sp>
        <p:nvSpPr>
          <p:cNvPr id="1763" name="Google Shape;1763;p18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that we will perform a Train | Test split for supervised learning.</a:t>
            </a:r>
            <a:endParaRPr sz="2900">
              <a:solidFill>
                <a:srgbClr val="434343"/>
              </a:solidFill>
              <a:latin typeface="Montserrat"/>
              <a:ea typeface="Montserrat"/>
              <a:cs typeface="Montserrat"/>
              <a:sym typeface="Montserrat"/>
            </a:endParaRPr>
          </a:p>
        </p:txBody>
      </p:sp>
      <p:pic>
        <p:nvPicPr>
          <p:cNvPr descr="watermark.jpg" id="1764" name="Google Shape;1764;p18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65" name="Google Shape;1765;p18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766" name="Google Shape;1766;p181"/>
          <p:cNvPicPr preferRelativeResize="0"/>
          <p:nvPr/>
        </p:nvPicPr>
        <p:blipFill rotWithShape="1">
          <a:blip r:embed="rId4">
            <a:alphaModFix/>
          </a:blip>
          <a:srcRect b="0" l="34610" r="27301" t="53481"/>
          <a:stretch/>
        </p:blipFill>
        <p:spPr>
          <a:xfrm>
            <a:off x="1681425" y="2696900"/>
            <a:ext cx="1152450" cy="1405275"/>
          </a:xfrm>
          <a:prstGeom prst="rect">
            <a:avLst/>
          </a:prstGeom>
          <a:noFill/>
          <a:ln>
            <a:noFill/>
          </a:ln>
        </p:spPr>
      </p:pic>
      <p:graphicFrame>
        <p:nvGraphicFramePr>
          <p:cNvPr id="1767" name="Google Shape;1767;p181"/>
          <p:cNvGraphicFramePr/>
          <p:nvPr/>
        </p:nvGraphicFramePr>
        <p:xfrm>
          <a:off x="4238300" y="2370925"/>
          <a:ext cx="3000000" cy="3000000"/>
        </p:xfrm>
        <a:graphic>
          <a:graphicData uri="http://schemas.openxmlformats.org/drawingml/2006/table">
            <a:tbl>
              <a:tblPr>
                <a:noFill/>
                <a:tableStyleId>{625F8809-B546-4398-9678-E72E4CE059C3}</a:tableStyleId>
              </a:tblPr>
              <a:tblGrid>
                <a:gridCol w="1200700"/>
                <a:gridCol w="1200700"/>
                <a:gridCol w="1200700"/>
                <a:gridCol w="1200700"/>
              </a:tblGrid>
              <a:tr h="417125">
                <a:tc>
                  <a:txBody>
                    <a:bodyPr/>
                    <a:lstStyle/>
                    <a:p>
                      <a:pPr indent="0" lvl="0" marL="0" rtl="0" algn="ctr">
                        <a:spcBef>
                          <a:spcPts val="0"/>
                        </a:spcBef>
                        <a:spcAft>
                          <a:spcPts val="0"/>
                        </a:spcAft>
                        <a:buNone/>
                      </a:pPr>
                      <a:r>
                        <a:rPr b="1" lang="en">
                          <a:solidFill>
                            <a:schemeClr val="dk1"/>
                          </a:solidFill>
                        </a:rPr>
                        <a:t>Area m</a:t>
                      </a:r>
                      <a:r>
                        <a:rPr b="1" baseline="30000" lang="en">
                          <a:solidFill>
                            <a:schemeClr val="dk1"/>
                          </a:solidFill>
                        </a:rPr>
                        <a:t>2</a:t>
                      </a:r>
                      <a:endParaRPr b="1" baseline="30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Bedrooms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Bathrooms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Price</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200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190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230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$650,000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180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210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
        <p:nvSpPr>
          <p:cNvPr id="1768" name="Google Shape;1768;p181"/>
          <p:cNvSpPr/>
          <p:nvPr/>
        </p:nvSpPr>
        <p:spPr>
          <a:xfrm>
            <a:off x="4238400" y="2788050"/>
            <a:ext cx="4802700" cy="12717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81"/>
          <p:cNvSpPr txBox="1"/>
          <p:nvPr/>
        </p:nvSpPr>
        <p:spPr>
          <a:xfrm>
            <a:off x="3050200" y="3083850"/>
            <a:ext cx="13320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CC0000"/>
                </a:solidFill>
              </a:rPr>
              <a:t>TRAIN</a:t>
            </a:r>
            <a:endParaRPr b="1" sz="1900">
              <a:solidFill>
                <a:srgbClr val="CC0000"/>
              </a:solidFill>
            </a:endParaRPr>
          </a:p>
        </p:txBody>
      </p:sp>
      <p:sp>
        <p:nvSpPr>
          <p:cNvPr id="1770" name="Google Shape;1770;p181"/>
          <p:cNvSpPr/>
          <p:nvPr/>
        </p:nvSpPr>
        <p:spPr>
          <a:xfrm>
            <a:off x="4238400" y="4059725"/>
            <a:ext cx="4802700" cy="8343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181"/>
          <p:cNvSpPr txBox="1"/>
          <p:nvPr/>
        </p:nvSpPr>
        <p:spPr>
          <a:xfrm>
            <a:off x="3050200" y="4136825"/>
            <a:ext cx="13320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CC0000"/>
                </a:solidFill>
              </a:rPr>
              <a:t>TEST</a:t>
            </a:r>
            <a:endParaRPr b="1" sz="1900">
              <a:solidFill>
                <a:srgbClr val="CC0000"/>
              </a:solidFill>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5" name="Shape 1775"/>
        <p:cNvGrpSpPr/>
        <p:nvPr/>
      </p:nvGrpSpPr>
      <p:grpSpPr>
        <a:xfrm>
          <a:off x="0" y="0"/>
          <a:ext cx="0" cy="0"/>
          <a:chOff x="0" y="0"/>
          <a:chExt cx="0" cy="0"/>
        </a:xfrm>
      </p:grpSpPr>
      <p:sp>
        <p:nvSpPr>
          <p:cNvPr id="1776" name="Google Shape;1776;p18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900">
                <a:solidFill>
                  <a:srgbClr val="434343"/>
                </a:solidFill>
                <a:latin typeface="Montserrat"/>
                <a:ea typeface="Montserrat"/>
                <a:cs typeface="Montserrat"/>
                <a:sym typeface="Montserrat"/>
              </a:rPr>
              <a:t>Supervised</a:t>
            </a:r>
            <a:r>
              <a:rPr lang="en" sz="2900">
                <a:solidFill>
                  <a:srgbClr val="434343"/>
                </a:solidFill>
                <a:latin typeface="Montserrat"/>
                <a:ea typeface="Montserrat"/>
                <a:cs typeface="Montserrat"/>
                <a:sym typeface="Montserrat"/>
              </a:rPr>
              <a:t> Machine Learning Process</a:t>
            </a:r>
            <a:endParaRPr>
              <a:latin typeface="Montserrat"/>
              <a:ea typeface="Montserrat"/>
              <a:cs typeface="Montserrat"/>
              <a:sym typeface="Montserrat"/>
            </a:endParaRPr>
          </a:p>
        </p:txBody>
      </p:sp>
      <p:sp>
        <p:nvSpPr>
          <p:cNvPr id="1777" name="Google Shape;1777;p18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Also recall there are 4 main components after a Train | Test split:</a:t>
            </a:r>
            <a:endParaRPr sz="2900">
              <a:solidFill>
                <a:srgbClr val="434343"/>
              </a:solidFill>
              <a:latin typeface="Montserrat"/>
              <a:ea typeface="Montserrat"/>
              <a:cs typeface="Montserrat"/>
              <a:sym typeface="Montserrat"/>
            </a:endParaRPr>
          </a:p>
        </p:txBody>
      </p:sp>
      <p:pic>
        <p:nvPicPr>
          <p:cNvPr descr="watermark.jpg" id="1778" name="Google Shape;1778;p18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79" name="Google Shape;1779;p18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780" name="Google Shape;1780;p182"/>
          <p:cNvGraphicFramePr/>
          <p:nvPr/>
        </p:nvGraphicFramePr>
        <p:xfrm>
          <a:off x="2170600" y="2238675"/>
          <a:ext cx="3000000" cy="3000000"/>
        </p:xfrm>
        <a:graphic>
          <a:graphicData uri="http://schemas.openxmlformats.org/drawingml/2006/table">
            <a:tbl>
              <a:tblPr>
                <a:noFill/>
                <a:tableStyleId>{625F8809-B546-4398-9678-E72E4CE059C3}</a:tableStyleId>
              </a:tblPr>
              <a:tblGrid>
                <a:gridCol w="1200700"/>
                <a:gridCol w="1200700"/>
                <a:gridCol w="1200700"/>
                <a:gridCol w="1200700"/>
              </a:tblGrid>
              <a:tr h="417125">
                <a:tc>
                  <a:txBody>
                    <a:bodyPr/>
                    <a:lstStyle/>
                    <a:p>
                      <a:pPr indent="0" lvl="0" marL="0" rtl="0" algn="ctr">
                        <a:spcBef>
                          <a:spcPts val="0"/>
                        </a:spcBef>
                        <a:spcAft>
                          <a:spcPts val="0"/>
                        </a:spcAft>
                        <a:buNone/>
                      </a:pPr>
                      <a:r>
                        <a:rPr b="1" lang="en">
                          <a:solidFill>
                            <a:schemeClr val="dk1"/>
                          </a:solidFill>
                        </a:rPr>
                        <a:t>Area m</a:t>
                      </a:r>
                      <a:r>
                        <a:rPr b="1" baseline="30000" lang="en">
                          <a:solidFill>
                            <a:schemeClr val="dk1"/>
                          </a:solidFill>
                        </a:rPr>
                        <a:t>2</a:t>
                      </a:r>
                      <a:endParaRPr b="1" baseline="30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Bedrooms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Bathrooms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Price</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200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190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230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$650,000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180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210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
        <p:nvSpPr>
          <p:cNvPr id="1781" name="Google Shape;1781;p182"/>
          <p:cNvSpPr/>
          <p:nvPr/>
        </p:nvSpPr>
        <p:spPr>
          <a:xfrm>
            <a:off x="2170600" y="2635500"/>
            <a:ext cx="3602100" cy="12717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182"/>
          <p:cNvSpPr txBox="1"/>
          <p:nvPr/>
        </p:nvSpPr>
        <p:spPr>
          <a:xfrm>
            <a:off x="982400" y="2931300"/>
            <a:ext cx="13320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CC0000"/>
                </a:solidFill>
              </a:rPr>
              <a:t>X TRAIN</a:t>
            </a:r>
            <a:endParaRPr b="1" sz="1900">
              <a:solidFill>
                <a:srgbClr val="CC0000"/>
              </a:solidFill>
            </a:endParaRPr>
          </a:p>
        </p:txBody>
      </p:sp>
      <p:sp>
        <p:nvSpPr>
          <p:cNvPr id="1783" name="Google Shape;1783;p182"/>
          <p:cNvSpPr/>
          <p:nvPr/>
        </p:nvSpPr>
        <p:spPr>
          <a:xfrm>
            <a:off x="2170600" y="3907175"/>
            <a:ext cx="3624600" cy="8343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182"/>
          <p:cNvSpPr txBox="1"/>
          <p:nvPr/>
        </p:nvSpPr>
        <p:spPr>
          <a:xfrm>
            <a:off x="982400" y="3984275"/>
            <a:ext cx="13320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CC0000"/>
                </a:solidFill>
              </a:rPr>
              <a:t>X TEST</a:t>
            </a:r>
            <a:endParaRPr b="1" sz="1900">
              <a:solidFill>
                <a:srgbClr val="CC0000"/>
              </a:solidFill>
            </a:endParaRPr>
          </a:p>
        </p:txBody>
      </p:sp>
      <p:sp>
        <p:nvSpPr>
          <p:cNvPr id="1785" name="Google Shape;1785;p182"/>
          <p:cNvSpPr/>
          <p:nvPr/>
        </p:nvSpPr>
        <p:spPr>
          <a:xfrm>
            <a:off x="5772700" y="2635500"/>
            <a:ext cx="1200600" cy="12717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82"/>
          <p:cNvSpPr/>
          <p:nvPr/>
        </p:nvSpPr>
        <p:spPr>
          <a:xfrm>
            <a:off x="5772700" y="3907175"/>
            <a:ext cx="1200600" cy="8343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82"/>
          <p:cNvSpPr txBox="1"/>
          <p:nvPr/>
        </p:nvSpPr>
        <p:spPr>
          <a:xfrm>
            <a:off x="7062350" y="2931300"/>
            <a:ext cx="13320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CC0000"/>
                </a:solidFill>
              </a:rPr>
              <a:t>Y TRAIN</a:t>
            </a:r>
            <a:endParaRPr b="1" sz="1900">
              <a:solidFill>
                <a:srgbClr val="CC0000"/>
              </a:solidFill>
            </a:endParaRPr>
          </a:p>
        </p:txBody>
      </p:sp>
      <p:sp>
        <p:nvSpPr>
          <p:cNvPr id="1788" name="Google Shape;1788;p182"/>
          <p:cNvSpPr txBox="1"/>
          <p:nvPr/>
        </p:nvSpPr>
        <p:spPr>
          <a:xfrm>
            <a:off x="7062350" y="3907200"/>
            <a:ext cx="13320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CC0000"/>
                </a:solidFill>
              </a:rPr>
              <a:t>Y TEST</a:t>
            </a:r>
            <a:endParaRPr b="1" sz="1900">
              <a:solidFill>
                <a:srgbClr val="CC0000"/>
              </a:solidFill>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2" name="Shape 1792"/>
        <p:cNvGrpSpPr/>
        <p:nvPr/>
      </p:nvGrpSpPr>
      <p:grpSpPr>
        <a:xfrm>
          <a:off x="0" y="0"/>
          <a:ext cx="0" cy="0"/>
          <a:chOff x="0" y="0"/>
          <a:chExt cx="0" cy="0"/>
        </a:xfrm>
      </p:grpSpPr>
      <p:sp>
        <p:nvSpPr>
          <p:cNvPr id="1793" name="Google Shape;1793;p18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900">
                <a:solidFill>
                  <a:srgbClr val="434343"/>
                </a:solidFill>
                <a:latin typeface="Montserrat"/>
                <a:ea typeface="Montserrat"/>
                <a:cs typeface="Montserrat"/>
                <a:sym typeface="Montserrat"/>
              </a:rPr>
              <a:t>Supervised</a:t>
            </a:r>
            <a:r>
              <a:rPr lang="en" sz="2900">
                <a:solidFill>
                  <a:srgbClr val="434343"/>
                </a:solidFill>
                <a:latin typeface="Montserrat"/>
                <a:ea typeface="Montserrat"/>
                <a:cs typeface="Montserrat"/>
                <a:sym typeface="Montserrat"/>
              </a:rPr>
              <a:t> Machine Learning Process</a:t>
            </a:r>
            <a:endParaRPr>
              <a:latin typeface="Montserrat"/>
              <a:ea typeface="Montserrat"/>
              <a:cs typeface="Montserrat"/>
              <a:sym typeface="Montserrat"/>
            </a:endParaRPr>
          </a:p>
        </p:txBody>
      </p:sp>
      <p:sp>
        <p:nvSpPr>
          <p:cNvPr id="1794" name="Google Shape;1794;p18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Scikit-Learn easily does this split (as well as more advanced cross-validation)</a:t>
            </a:r>
            <a:endParaRPr sz="2900">
              <a:solidFill>
                <a:srgbClr val="434343"/>
              </a:solidFill>
              <a:latin typeface="Montserrat"/>
              <a:ea typeface="Montserrat"/>
              <a:cs typeface="Montserrat"/>
              <a:sym typeface="Montserrat"/>
            </a:endParaRPr>
          </a:p>
        </p:txBody>
      </p:sp>
      <p:pic>
        <p:nvPicPr>
          <p:cNvPr descr="watermark.jpg" id="1795" name="Google Shape;1795;p18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96" name="Google Shape;1796;p18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797" name="Google Shape;1797;p183"/>
          <p:cNvPicPr preferRelativeResize="0"/>
          <p:nvPr/>
        </p:nvPicPr>
        <p:blipFill rotWithShape="1">
          <a:blip r:embed="rId4">
            <a:alphaModFix/>
          </a:blip>
          <a:srcRect b="0" l="34610" r="27301" t="53481"/>
          <a:stretch/>
        </p:blipFill>
        <p:spPr>
          <a:xfrm>
            <a:off x="1681425" y="2696900"/>
            <a:ext cx="1152450" cy="1405275"/>
          </a:xfrm>
          <a:prstGeom prst="rect">
            <a:avLst/>
          </a:prstGeom>
          <a:noFill/>
          <a:ln>
            <a:noFill/>
          </a:ln>
        </p:spPr>
      </p:pic>
      <p:graphicFrame>
        <p:nvGraphicFramePr>
          <p:cNvPr id="1798" name="Google Shape;1798;p183"/>
          <p:cNvGraphicFramePr/>
          <p:nvPr/>
        </p:nvGraphicFramePr>
        <p:xfrm>
          <a:off x="4238300" y="2370925"/>
          <a:ext cx="3000000" cy="3000000"/>
        </p:xfrm>
        <a:graphic>
          <a:graphicData uri="http://schemas.openxmlformats.org/drawingml/2006/table">
            <a:tbl>
              <a:tblPr>
                <a:noFill/>
                <a:tableStyleId>{625F8809-B546-4398-9678-E72E4CE059C3}</a:tableStyleId>
              </a:tblPr>
              <a:tblGrid>
                <a:gridCol w="1200700"/>
                <a:gridCol w="1200700"/>
                <a:gridCol w="1200700"/>
                <a:gridCol w="1200700"/>
              </a:tblGrid>
              <a:tr h="417125">
                <a:tc>
                  <a:txBody>
                    <a:bodyPr/>
                    <a:lstStyle/>
                    <a:p>
                      <a:pPr indent="0" lvl="0" marL="0" rtl="0" algn="ctr">
                        <a:spcBef>
                          <a:spcPts val="0"/>
                        </a:spcBef>
                        <a:spcAft>
                          <a:spcPts val="0"/>
                        </a:spcAft>
                        <a:buNone/>
                      </a:pPr>
                      <a:r>
                        <a:rPr b="1" lang="en">
                          <a:solidFill>
                            <a:schemeClr val="dk1"/>
                          </a:solidFill>
                        </a:rPr>
                        <a:t>Area m</a:t>
                      </a:r>
                      <a:r>
                        <a:rPr b="1" baseline="30000" lang="en">
                          <a:solidFill>
                            <a:schemeClr val="dk1"/>
                          </a:solidFill>
                        </a:rPr>
                        <a:t>2</a:t>
                      </a:r>
                      <a:endParaRPr b="1" baseline="30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Bedrooms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Bathrooms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Price</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200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190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230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$650,000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180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210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
        <p:nvSpPr>
          <p:cNvPr id="1799" name="Google Shape;1799;p183"/>
          <p:cNvSpPr/>
          <p:nvPr/>
        </p:nvSpPr>
        <p:spPr>
          <a:xfrm>
            <a:off x="4238400" y="2788050"/>
            <a:ext cx="4802700" cy="12717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83"/>
          <p:cNvSpPr txBox="1"/>
          <p:nvPr/>
        </p:nvSpPr>
        <p:spPr>
          <a:xfrm>
            <a:off x="3050200" y="3083850"/>
            <a:ext cx="13320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CC0000"/>
                </a:solidFill>
              </a:rPr>
              <a:t>TRAIN</a:t>
            </a:r>
            <a:endParaRPr b="1" sz="1900">
              <a:solidFill>
                <a:srgbClr val="CC0000"/>
              </a:solidFill>
            </a:endParaRPr>
          </a:p>
        </p:txBody>
      </p:sp>
      <p:sp>
        <p:nvSpPr>
          <p:cNvPr id="1801" name="Google Shape;1801;p183"/>
          <p:cNvSpPr/>
          <p:nvPr/>
        </p:nvSpPr>
        <p:spPr>
          <a:xfrm>
            <a:off x="4238400" y="4059725"/>
            <a:ext cx="4802700" cy="8343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83"/>
          <p:cNvSpPr txBox="1"/>
          <p:nvPr/>
        </p:nvSpPr>
        <p:spPr>
          <a:xfrm>
            <a:off x="3050200" y="4136825"/>
            <a:ext cx="13320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CC0000"/>
                </a:solidFill>
              </a:rPr>
              <a:t>TEST</a:t>
            </a:r>
            <a:endParaRPr b="1" sz="1900">
              <a:solidFill>
                <a:srgbClr val="CC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23" name="Google Shape;223;p4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1809 - Carl Friedrich Gauss publishes his methods of calculating orbits of celestial bodies.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Claiming to have invented least-squares back in 1795!</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24" name="Google Shape;224;p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5" name="Google Shape;225;p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26" name="Google Shape;226;p40"/>
          <p:cNvPicPr preferRelativeResize="0"/>
          <p:nvPr/>
        </p:nvPicPr>
        <p:blipFill>
          <a:blip r:embed="rId4">
            <a:alphaModFix/>
          </a:blip>
          <a:stretch>
            <a:fillRect/>
          </a:stretch>
        </p:blipFill>
        <p:spPr>
          <a:xfrm>
            <a:off x="3714750" y="3144363"/>
            <a:ext cx="1714500" cy="1952625"/>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6" name="Shape 1806"/>
        <p:cNvGrpSpPr/>
        <p:nvPr/>
      </p:nvGrpSpPr>
      <p:grpSpPr>
        <a:xfrm>
          <a:off x="0" y="0"/>
          <a:ext cx="0" cy="0"/>
          <a:chOff x="0" y="0"/>
          <a:chExt cx="0" cy="0"/>
        </a:xfrm>
      </p:grpSpPr>
      <p:sp>
        <p:nvSpPr>
          <p:cNvPr id="1807" name="Google Shape;1807;p18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808" name="Google Shape;1808;p184"/>
          <p:cNvSpPr txBox="1"/>
          <p:nvPr>
            <p:ph idx="1" type="body"/>
          </p:nvPr>
        </p:nvSpPr>
        <p:spPr>
          <a:xfrm>
            <a:off x="0" y="1152475"/>
            <a:ext cx="91440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400">
                <a:solidFill>
                  <a:srgbClr val="38761D"/>
                </a:solidFill>
                <a:latin typeface="Inconsolata"/>
                <a:ea typeface="Inconsolata"/>
                <a:cs typeface="Inconsolata"/>
                <a:sym typeface="Inconsolata"/>
              </a:rPr>
              <a:t>from</a:t>
            </a:r>
            <a:r>
              <a:rPr b="1" lang="en" sz="2400">
                <a:solidFill>
                  <a:srgbClr val="434343"/>
                </a:solidFill>
                <a:latin typeface="Inconsolata"/>
                <a:ea typeface="Inconsolata"/>
                <a:cs typeface="Inconsolata"/>
                <a:sym typeface="Inconsolata"/>
              </a:rPr>
              <a:t> sklearn.model_selection </a:t>
            </a:r>
            <a:r>
              <a:rPr b="1" lang="en" sz="2400">
                <a:solidFill>
                  <a:srgbClr val="38761D"/>
                </a:solidFill>
                <a:latin typeface="Inconsolata"/>
                <a:ea typeface="Inconsolata"/>
                <a:cs typeface="Inconsolata"/>
                <a:sym typeface="Inconsolata"/>
              </a:rPr>
              <a:t>import</a:t>
            </a:r>
            <a:r>
              <a:rPr b="1" lang="en" sz="2400">
                <a:solidFill>
                  <a:srgbClr val="434343"/>
                </a:solidFill>
                <a:latin typeface="Inconsolata"/>
                <a:ea typeface="Inconsolata"/>
                <a:cs typeface="Inconsolata"/>
                <a:sym typeface="Inconsolata"/>
              </a:rPr>
              <a:t> </a:t>
            </a:r>
            <a:r>
              <a:rPr b="1" lang="en" sz="2400">
                <a:solidFill>
                  <a:srgbClr val="0B5394"/>
                </a:solidFill>
                <a:latin typeface="Inconsolata"/>
                <a:ea typeface="Inconsolata"/>
                <a:cs typeface="Inconsolata"/>
                <a:sym typeface="Inconsolata"/>
              </a:rPr>
              <a:t>train_test_split</a:t>
            </a:r>
            <a:endParaRPr b="1" sz="2400">
              <a:solidFill>
                <a:srgbClr val="0B5394"/>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t/>
            </a:r>
            <a:endParaRPr b="1" sz="24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100"/>
              </a:spcAft>
              <a:buNone/>
            </a:pPr>
            <a:r>
              <a:rPr b="1" lang="en" sz="2400">
                <a:solidFill>
                  <a:srgbClr val="434343"/>
                </a:solidFill>
                <a:latin typeface="Inconsolata"/>
                <a:ea typeface="Inconsolata"/>
                <a:cs typeface="Inconsolata"/>
                <a:sym typeface="Inconsolata"/>
              </a:rPr>
              <a:t>X_train, X_test, y_train, y_test = </a:t>
            </a:r>
            <a:r>
              <a:rPr b="1" lang="en" sz="2400">
                <a:solidFill>
                  <a:srgbClr val="0B5394"/>
                </a:solidFill>
                <a:latin typeface="Inconsolata"/>
                <a:ea typeface="Inconsolata"/>
                <a:cs typeface="Inconsolata"/>
                <a:sym typeface="Inconsolata"/>
              </a:rPr>
              <a:t>train_test_split</a:t>
            </a:r>
            <a:r>
              <a:rPr b="1" lang="en" sz="2400">
                <a:solidFill>
                  <a:srgbClr val="434343"/>
                </a:solidFill>
                <a:latin typeface="Inconsolata"/>
                <a:ea typeface="Inconsolata"/>
                <a:cs typeface="Inconsolata"/>
                <a:sym typeface="Inconsolata"/>
              </a:rPr>
              <a:t>(X, y)</a:t>
            </a:r>
            <a:endParaRPr b="1" sz="2400">
              <a:solidFill>
                <a:srgbClr val="434343"/>
              </a:solidFill>
              <a:latin typeface="Inconsolata"/>
              <a:ea typeface="Inconsolata"/>
              <a:cs typeface="Inconsolata"/>
              <a:sym typeface="Inconsolata"/>
            </a:endParaRPr>
          </a:p>
        </p:txBody>
      </p:sp>
      <p:pic>
        <p:nvPicPr>
          <p:cNvPr descr="watermark.jpg" id="1809" name="Google Shape;1809;p18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10" name="Google Shape;1810;p18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4" name="Shape 1814"/>
        <p:cNvGrpSpPr/>
        <p:nvPr/>
      </p:nvGrpSpPr>
      <p:grpSpPr>
        <a:xfrm>
          <a:off x="0" y="0"/>
          <a:ext cx="0" cy="0"/>
          <a:chOff x="0" y="0"/>
          <a:chExt cx="0" cy="0"/>
        </a:xfrm>
      </p:grpSpPr>
      <p:sp>
        <p:nvSpPr>
          <p:cNvPr id="1815" name="Google Shape;1815;p18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900">
                <a:solidFill>
                  <a:srgbClr val="434343"/>
                </a:solidFill>
                <a:latin typeface="Montserrat"/>
                <a:ea typeface="Montserrat"/>
                <a:cs typeface="Montserrat"/>
                <a:sym typeface="Montserrat"/>
              </a:rPr>
              <a:t>Supervised</a:t>
            </a:r>
            <a:r>
              <a:rPr lang="en" sz="2900">
                <a:solidFill>
                  <a:srgbClr val="434343"/>
                </a:solidFill>
                <a:latin typeface="Montserrat"/>
                <a:ea typeface="Montserrat"/>
                <a:cs typeface="Montserrat"/>
                <a:sym typeface="Montserrat"/>
              </a:rPr>
              <a:t> Machine Learning Process</a:t>
            </a:r>
            <a:endParaRPr>
              <a:latin typeface="Montserrat"/>
              <a:ea typeface="Montserrat"/>
              <a:cs typeface="Montserrat"/>
              <a:sym typeface="Montserrat"/>
            </a:endParaRPr>
          </a:p>
        </p:txBody>
      </p:sp>
      <p:sp>
        <p:nvSpPr>
          <p:cNvPr id="1816" name="Google Shape;1816;p18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Also recall that we want to compare predictions to the y test labels.</a:t>
            </a:r>
            <a:endParaRPr sz="2900">
              <a:solidFill>
                <a:srgbClr val="434343"/>
              </a:solidFill>
              <a:latin typeface="Montserrat"/>
              <a:ea typeface="Montserrat"/>
              <a:cs typeface="Montserrat"/>
              <a:sym typeface="Montserrat"/>
            </a:endParaRPr>
          </a:p>
        </p:txBody>
      </p:sp>
      <p:pic>
        <p:nvPicPr>
          <p:cNvPr descr="watermark.jpg" id="1817" name="Google Shape;1817;p18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18" name="Google Shape;1818;p18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819" name="Google Shape;1819;p185"/>
          <p:cNvPicPr preferRelativeResize="0"/>
          <p:nvPr/>
        </p:nvPicPr>
        <p:blipFill rotWithShape="1">
          <a:blip r:embed="rId4">
            <a:alphaModFix/>
          </a:blip>
          <a:srcRect b="0" l="34610" r="27301" t="53481"/>
          <a:stretch/>
        </p:blipFill>
        <p:spPr>
          <a:xfrm>
            <a:off x="1681425" y="2696900"/>
            <a:ext cx="1152450" cy="1405275"/>
          </a:xfrm>
          <a:prstGeom prst="rect">
            <a:avLst/>
          </a:prstGeom>
          <a:noFill/>
          <a:ln>
            <a:noFill/>
          </a:ln>
        </p:spPr>
      </p:pic>
      <p:graphicFrame>
        <p:nvGraphicFramePr>
          <p:cNvPr id="1820" name="Google Shape;1820;p185"/>
          <p:cNvGraphicFramePr/>
          <p:nvPr/>
        </p:nvGraphicFramePr>
        <p:xfrm>
          <a:off x="4238300" y="2370925"/>
          <a:ext cx="3000000" cy="3000000"/>
        </p:xfrm>
        <a:graphic>
          <a:graphicData uri="http://schemas.openxmlformats.org/drawingml/2006/table">
            <a:tbl>
              <a:tblPr>
                <a:noFill/>
                <a:tableStyleId>{625F8809-B546-4398-9678-E72E4CE059C3}</a:tableStyleId>
              </a:tblPr>
              <a:tblGrid>
                <a:gridCol w="1200700"/>
                <a:gridCol w="1200700"/>
                <a:gridCol w="1200700"/>
              </a:tblGrid>
              <a:tr h="417125">
                <a:tc>
                  <a:txBody>
                    <a:bodyPr/>
                    <a:lstStyle/>
                    <a:p>
                      <a:pPr indent="0" lvl="0" marL="0" rtl="0" algn="ctr">
                        <a:spcBef>
                          <a:spcPts val="0"/>
                        </a:spcBef>
                        <a:spcAft>
                          <a:spcPts val="0"/>
                        </a:spcAft>
                        <a:buNone/>
                      </a:pPr>
                      <a:r>
                        <a:rPr b="1" lang="en">
                          <a:solidFill>
                            <a:schemeClr val="dk1"/>
                          </a:solidFill>
                        </a:rPr>
                        <a:t>Area m</a:t>
                      </a:r>
                      <a:r>
                        <a:rPr b="1" baseline="30000" lang="en">
                          <a:solidFill>
                            <a:schemeClr val="dk1"/>
                          </a:solidFill>
                        </a:rPr>
                        <a:t>2</a:t>
                      </a:r>
                      <a:endParaRPr b="1" baseline="30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Bedrooms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Bathrooms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r>
              <a:tr h="417125">
                <a:tc>
                  <a:txBody>
                    <a:bodyPr/>
                    <a:lstStyle/>
                    <a:p>
                      <a:pPr indent="0" lvl="0" marL="0" rtl="0" algn="ctr">
                        <a:spcBef>
                          <a:spcPts val="0"/>
                        </a:spcBef>
                        <a:spcAft>
                          <a:spcPts val="0"/>
                        </a:spcAft>
                        <a:buNone/>
                      </a:pPr>
                      <a:r>
                        <a:rPr lang="en"/>
                        <a:t>180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r>
              <a:tr h="417125">
                <a:tc>
                  <a:txBody>
                    <a:bodyPr/>
                    <a:lstStyle/>
                    <a:p>
                      <a:pPr indent="0" lvl="0" marL="0" rtl="0" algn="ctr">
                        <a:spcBef>
                          <a:spcPts val="0"/>
                        </a:spcBef>
                        <a:spcAft>
                          <a:spcPts val="0"/>
                        </a:spcAft>
                        <a:buNone/>
                      </a:pPr>
                      <a:r>
                        <a:rPr lang="en"/>
                        <a:t>210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r>
            </a:tbl>
          </a:graphicData>
        </a:graphic>
      </p:graphicFrame>
      <p:sp>
        <p:nvSpPr>
          <p:cNvPr id="1821" name="Google Shape;1821;p185"/>
          <p:cNvSpPr txBox="1"/>
          <p:nvPr/>
        </p:nvSpPr>
        <p:spPr>
          <a:xfrm>
            <a:off x="3191900" y="2921850"/>
            <a:ext cx="13320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CC0000"/>
                </a:solidFill>
              </a:rPr>
              <a:t>TEST</a:t>
            </a:r>
            <a:endParaRPr b="1" sz="1900">
              <a:solidFill>
                <a:srgbClr val="CC0000"/>
              </a:solidFill>
            </a:endParaRPr>
          </a:p>
        </p:txBody>
      </p:sp>
      <p:graphicFrame>
        <p:nvGraphicFramePr>
          <p:cNvPr id="1822" name="Google Shape;1822;p185"/>
          <p:cNvGraphicFramePr/>
          <p:nvPr/>
        </p:nvGraphicFramePr>
        <p:xfrm>
          <a:off x="3037600" y="2370925"/>
          <a:ext cx="3000000" cy="3000000"/>
        </p:xfrm>
        <a:graphic>
          <a:graphicData uri="http://schemas.openxmlformats.org/drawingml/2006/table">
            <a:tbl>
              <a:tblPr>
                <a:noFill/>
                <a:tableStyleId>{625F8809-B546-4398-9678-E72E4CE059C3}</a:tableStyleId>
              </a:tblPr>
              <a:tblGrid>
                <a:gridCol w="1200700"/>
              </a:tblGrid>
              <a:tr h="417125">
                <a:tc>
                  <a:txBody>
                    <a:bodyPr/>
                    <a:lstStyle/>
                    <a:p>
                      <a:pPr indent="0" lvl="0" marL="0" rtl="0" algn="ctr">
                        <a:spcBef>
                          <a:spcPts val="0"/>
                        </a:spcBef>
                        <a:spcAft>
                          <a:spcPts val="0"/>
                        </a:spcAft>
                        <a:buNone/>
                      </a:pPr>
                      <a:r>
                        <a:rPr b="1" lang="en"/>
                        <a:t>Predictions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9D2E9"/>
                    </a:solidFill>
                  </a:tcPr>
                </a:tc>
              </a:tr>
              <a:tr h="417125">
                <a:tc>
                  <a:txBody>
                    <a:bodyPr/>
                    <a:lstStyle/>
                    <a:p>
                      <a:pPr indent="0" lvl="0" marL="0" rtl="0" algn="ctr">
                        <a:spcBef>
                          <a:spcPts val="0"/>
                        </a:spcBef>
                        <a:spcAft>
                          <a:spcPts val="0"/>
                        </a:spcAft>
                        <a:buNone/>
                      </a:pPr>
                      <a:r>
                        <a:rPr lang="en"/>
                        <a:t>$410,000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9D2E9"/>
                    </a:solidFill>
                  </a:tcPr>
                </a:tc>
              </a:tr>
              <a:tr h="417125">
                <a:tc>
                  <a:txBody>
                    <a:bodyPr/>
                    <a:lstStyle/>
                    <a:p>
                      <a:pPr indent="0" lvl="0" marL="0" rtl="0" algn="ctr">
                        <a:spcBef>
                          <a:spcPts val="0"/>
                        </a:spcBef>
                        <a:spcAft>
                          <a:spcPts val="0"/>
                        </a:spcAft>
                        <a:buNone/>
                      </a:pPr>
                      <a:r>
                        <a:rPr lang="en"/>
                        <a:t>$540,000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9D2E9"/>
                    </a:solidFill>
                  </a:tcPr>
                </a:tc>
              </a:tr>
            </a:tbl>
          </a:graphicData>
        </a:graphic>
      </p:graphicFrame>
      <p:graphicFrame>
        <p:nvGraphicFramePr>
          <p:cNvPr id="1823" name="Google Shape;1823;p185"/>
          <p:cNvGraphicFramePr/>
          <p:nvPr/>
        </p:nvGraphicFramePr>
        <p:xfrm>
          <a:off x="7840400" y="2370925"/>
          <a:ext cx="3000000" cy="3000000"/>
        </p:xfrm>
        <a:graphic>
          <a:graphicData uri="http://schemas.openxmlformats.org/drawingml/2006/table">
            <a:tbl>
              <a:tblPr>
                <a:noFill/>
                <a:tableStyleId>{625F8809-B546-4398-9678-E72E4CE059C3}</a:tableStyleId>
              </a:tblPr>
              <a:tblGrid>
                <a:gridCol w="1200700"/>
              </a:tblGrid>
              <a:tr h="417125">
                <a:tc>
                  <a:txBody>
                    <a:bodyPr/>
                    <a:lstStyle/>
                    <a:p>
                      <a:pPr indent="0" lvl="0" marL="0" rtl="0" algn="ctr">
                        <a:spcBef>
                          <a:spcPts val="0"/>
                        </a:spcBef>
                        <a:spcAft>
                          <a:spcPts val="0"/>
                        </a:spcAft>
                        <a:buNone/>
                      </a:pPr>
                      <a:r>
                        <a:rPr b="1" lang="en"/>
                        <a:t>Price</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$400,000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$550,000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7" name="Shape 1827"/>
        <p:cNvGrpSpPr/>
        <p:nvPr/>
      </p:nvGrpSpPr>
      <p:grpSpPr>
        <a:xfrm>
          <a:off x="0" y="0"/>
          <a:ext cx="0" cy="0"/>
          <a:chOff x="0" y="0"/>
          <a:chExt cx="0" cy="0"/>
        </a:xfrm>
      </p:grpSpPr>
      <p:sp>
        <p:nvSpPr>
          <p:cNvPr id="1828" name="Google Shape;1828;p18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829" name="Google Shape;1829;p18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500">
                <a:solidFill>
                  <a:srgbClr val="38761D"/>
                </a:solidFill>
                <a:latin typeface="Inconsolata"/>
                <a:ea typeface="Inconsolata"/>
                <a:cs typeface="Inconsolata"/>
                <a:sym typeface="Inconsolata"/>
              </a:rPr>
              <a:t>f</a:t>
            </a:r>
            <a:r>
              <a:rPr b="1" lang="en" sz="2500">
                <a:solidFill>
                  <a:srgbClr val="38761D"/>
                </a:solidFill>
                <a:latin typeface="Inconsolata"/>
                <a:ea typeface="Inconsolata"/>
                <a:cs typeface="Inconsolata"/>
                <a:sym typeface="Inconsolata"/>
              </a:rPr>
              <a:t>rom</a:t>
            </a:r>
            <a:r>
              <a:rPr b="1" lang="en" sz="2500">
                <a:solidFill>
                  <a:srgbClr val="434343"/>
                </a:solidFill>
                <a:latin typeface="Inconsolata"/>
                <a:ea typeface="Inconsolata"/>
                <a:cs typeface="Inconsolata"/>
                <a:sym typeface="Inconsolata"/>
              </a:rPr>
              <a:t> sklearn.model_family </a:t>
            </a:r>
            <a:r>
              <a:rPr b="1" lang="en" sz="2500">
                <a:solidFill>
                  <a:srgbClr val="38761D"/>
                </a:solidFill>
                <a:latin typeface="Inconsolata"/>
                <a:ea typeface="Inconsolata"/>
                <a:cs typeface="Inconsolata"/>
                <a:sym typeface="Inconsolata"/>
              </a:rPr>
              <a:t>import</a:t>
            </a:r>
            <a:r>
              <a:rPr b="1" lang="en" sz="2500">
                <a:solidFill>
                  <a:srgbClr val="434343"/>
                </a:solidFill>
                <a:latin typeface="Inconsolata"/>
                <a:ea typeface="Inconsolata"/>
                <a:cs typeface="Inconsolata"/>
                <a:sym typeface="Inconsolata"/>
              </a:rPr>
              <a:t> ModelAlgo</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100"/>
              </a:spcAft>
              <a:buNone/>
            </a:pPr>
            <a:r>
              <a:t/>
            </a:r>
            <a:endParaRPr b="1" sz="2500">
              <a:solidFill>
                <a:srgbClr val="434343"/>
              </a:solidFill>
              <a:latin typeface="Inconsolata"/>
              <a:ea typeface="Inconsolata"/>
              <a:cs typeface="Inconsolata"/>
              <a:sym typeface="Inconsolata"/>
            </a:endParaRPr>
          </a:p>
        </p:txBody>
      </p:sp>
      <p:pic>
        <p:nvPicPr>
          <p:cNvPr descr="watermark.jpg" id="1830" name="Google Shape;1830;p18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31" name="Google Shape;1831;p18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5" name="Shape 1835"/>
        <p:cNvGrpSpPr/>
        <p:nvPr/>
      </p:nvGrpSpPr>
      <p:grpSpPr>
        <a:xfrm>
          <a:off x="0" y="0"/>
          <a:ext cx="0" cy="0"/>
          <a:chOff x="0" y="0"/>
          <a:chExt cx="0" cy="0"/>
        </a:xfrm>
      </p:grpSpPr>
      <p:sp>
        <p:nvSpPr>
          <p:cNvPr id="1836" name="Google Shape;1836;p18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837" name="Google Shape;1837;p18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500">
                <a:solidFill>
                  <a:srgbClr val="38761D"/>
                </a:solidFill>
                <a:latin typeface="Inconsolata"/>
                <a:ea typeface="Inconsolata"/>
                <a:cs typeface="Inconsolata"/>
                <a:sym typeface="Inconsolata"/>
              </a:rPr>
              <a:t>from</a:t>
            </a:r>
            <a:r>
              <a:rPr b="1" lang="en" sz="2500">
                <a:solidFill>
                  <a:srgbClr val="434343"/>
                </a:solidFill>
                <a:latin typeface="Inconsolata"/>
                <a:ea typeface="Inconsolata"/>
                <a:cs typeface="Inconsolata"/>
                <a:sym typeface="Inconsolata"/>
              </a:rPr>
              <a:t> sklearn.model_family </a:t>
            </a:r>
            <a:r>
              <a:rPr b="1" lang="en" sz="2500">
                <a:solidFill>
                  <a:srgbClr val="38761D"/>
                </a:solidFill>
                <a:latin typeface="Inconsolata"/>
                <a:ea typeface="Inconsolata"/>
                <a:cs typeface="Inconsolata"/>
                <a:sym typeface="Inconsolata"/>
              </a:rPr>
              <a:t>import</a:t>
            </a:r>
            <a:r>
              <a:rPr b="1" lang="en" sz="2500">
                <a:solidFill>
                  <a:srgbClr val="434343"/>
                </a:solidFill>
                <a:latin typeface="Inconsolata"/>
                <a:ea typeface="Inconsolata"/>
                <a:cs typeface="Inconsolata"/>
                <a:sym typeface="Inconsolata"/>
              </a:rPr>
              <a:t> ModelAlgo</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mymodel = ModelAlgo(param1,param2)</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100"/>
              </a:spcAft>
              <a:buNone/>
            </a:pPr>
            <a:r>
              <a:t/>
            </a:r>
            <a:endParaRPr b="1" sz="2500">
              <a:solidFill>
                <a:srgbClr val="434343"/>
              </a:solidFill>
              <a:latin typeface="Inconsolata"/>
              <a:ea typeface="Inconsolata"/>
              <a:cs typeface="Inconsolata"/>
              <a:sym typeface="Inconsolata"/>
            </a:endParaRPr>
          </a:p>
        </p:txBody>
      </p:sp>
      <p:pic>
        <p:nvPicPr>
          <p:cNvPr descr="watermark.jpg" id="1838" name="Google Shape;1838;p18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39" name="Google Shape;1839;p18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3" name="Shape 1843"/>
        <p:cNvGrpSpPr/>
        <p:nvPr/>
      </p:nvGrpSpPr>
      <p:grpSpPr>
        <a:xfrm>
          <a:off x="0" y="0"/>
          <a:ext cx="0" cy="0"/>
          <a:chOff x="0" y="0"/>
          <a:chExt cx="0" cy="0"/>
        </a:xfrm>
      </p:grpSpPr>
      <p:sp>
        <p:nvSpPr>
          <p:cNvPr id="1844" name="Google Shape;1844;p18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845" name="Google Shape;1845;p18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500">
                <a:solidFill>
                  <a:srgbClr val="38761D"/>
                </a:solidFill>
                <a:latin typeface="Inconsolata"/>
                <a:ea typeface="Inconsolata"/>
                <a:cs typeface="Inconsolata"/>
                <a:sym typeface="Inconsolata"/>
              </a:rPr>
              <a:t>from</a:t>
            </a:r>
            <a:r>
              <a:rPr b="1" lang="en" sz="2500">
                <a:solidFill>
                  <a:srgbClr val="434343"/>
                </a:solidFill>
                <a:latin typeface="Inconsolata"/>
                <a:ea typeface="Inconsolata"/>
                <a:cs typeface="Inconsolata"/>
                <a:sym typeface="Inconsolata"/>
              </a:rPr>
              <a:t> sklearn.model_family </a:t>
            </a:r>
            <a:r>
              <a:rPr b="1" lang="en" sz="2500">
                <a:solidFill>
                  <a:srgbClr val="38761D"/>
                </a:solidFill>
                <a:latin typeface="Inconsolata"/>
                <a:ea typeface="Inconsolata"/>
                <a:cs typeface="Inconsolata"/>
                <a:sym typeface="Inconsolata"/>
              </a:rPr>
              <a:t>import</a:t>
            </a:r>
            <a:r>
              <a:rPr b="1" lang="en" sz="2500">
                <a:solidFill>
                  <a:srgbClr val="434343"/>
                </a:solidFill>
                <a:latin typeface="Inconsolata"/>
                <a:ea typeface="Inconsolata"/>
                <a:cs typeface="Inconsolata"/>
                <a:sym typeface="Inconsolata"/>
              </a:rPr>
              <a:t> ModelAlgo</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mymodel = ModelAlgo(param1,param2)</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mymodel.fit(X_train,y_train)</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100"/>
              </a:spcAft>
              <a:buNone/>
            </a:pPr>
            <a:r>
              <a:t/>
            </a:r>
            <a:endParaRPr b="1" sz="2500">
              <a:solidFill>
                <a:srgbClr val="434343"/>
              </a:solidFill>
              <a:latin typeface="Inconsolata"/>
              <a:ea typeface="Inconsolata"/>
              <a:cs typeface="Inconsolata"/>
              <a:sym typeface="Inconsolata"/>
            </a:endParaRPr>
          </a:p>
        </p:txBody>
      </p:sp>
      <p:pic>
        <p:nvPicPr>
          <p:cNvPr descr="watermark.jpg" id="1846" name="Google Shape;1846;p18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47" name="Google Shape;1847;p18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1" name="Shape 1851"/>
        <p:cNvGrpSpPr/>
        <p:nvPr/>
      </p:nvGrpSpPr>
      <p:grpSpPr>
        <a:xfrm>
          <a:off x="0" y="0"/>
          <a:ext cx="0" cy="0"/>
          <a:chOff x="0" y="0"/>
          <a:chExt cx="0" cy="0"/>
        </a:xfrm>
      </p:grpSpPr>
      <p:sp>
        <p:nvSpPr>
          <p:cNvPr id="1852" name="Google Shape;1852;p18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853" name="Google Shape;1853;p18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500">
                <a:solidFill>
                  <a:srgbClr val="38761D"/>
                </a:solidFill>
                <a:latin typeface="Inconsolata"/>
                <a:ea typeface="Inconsolata"/>
                <a:cs typeface="Inconsolata"/>
                <a:sym typeface="Inconsolata"/>
              </a:rPr>
              <a:t>from</a:t>
            </a:r>
            <a:r>
              <a:rPr b="1" lang="en" sz="2500">
                <a:solidFill>
                  <a:srgbClr val="434343"/>
                </a:solidFill>
                <a:latin typeface="Inconsolata"/>
                <a:ea typeface="Inconsolata"/>
                <a:cs typeface="Inconsolata"/>
                <a:sym typeface="Inconsolata"/>
              </a:rPr>
              <a:t> sklearn.model_family </a:t>
            </a:r>
            <a:r>
              <a:rPr b="1" lang="en" sz="2500">
                <a:solidFill>
                  <a:srgbClr val="38761D"/>
                </a:solidFill>
                <a:latin typeface="Inconsolata"/>
                <a:ea typeface="Inconsolata"/>
                <a:cs typeface="Inconsolata"/>
                <a:sym typeface="Inconsolata"/>
              </a:rPr>
              <a:t>import</a:t>
            </a:r>
            <a:r>
              <a:rPr b="1" lang="en" sz="2500">
                <a:solidFill>
                  <a:srgbClr val="434343"/>
                </a:solidFill>
                <a:latin typeface="Inconsolata"/>
                <a:ea typeface="Inconsolata"/>
                <a:cs typeface="Inconsolata"/>
                <a:sym typeface="Inconsolata"/>
              </a:rPr>
              <a:t> ModelAlgo</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mymodel = ModelAlgo(param1,param2)</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mymodel.fit(X_train,y_train)</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predictions = mymodel.predict(X_test)</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100"/>
              </a:spcAft>
              <a:buNone/>
            </a:pPr>
            <a:r>
              <a:t/>
            </a:r>
            <a:endParaRPr b="1" sz="2500">
              <a:solidFill>
                <a:srgbClr val="434343"/>
              </a:solidFill>
              <a:latin typeface="Inconsolata"/>
              <a:ea typeface="Inconsolata"/>
              <a:cs typeface="Inconsolata"/>
              <a:sym typeface="Inconsolata"/>
            </a:endParaRPr>
          </a:p>
        </p:txBody>
      </p:sp>
      <p:pic>
        <p:nvPicPr>
          <p:cNvPr descr="watermark.jpg" id="1854" name="Google Shape;1854;p18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55" name="Google Shape;1855;p18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9" name="Shape 1859"/>
        <p:cNvGrpSpPr/>
        <p:nvPr/>
      </p:nvGrpSpPr>
      <p:grpSpPr>
        <a:xfrm>
          <a:off x="0" y="0"/>
          <a:ext cx="0" cy="0"/>
          <a:chOff x="0" y="0"/>
          <a:chExt cx="0" cy="0"/>
        </a:xfrm>
      </p:grpSpPr>
      <p:sp>
        <p:nvSpPr>
          <p:cNvPr id="1860" name="Google Shape;1860;p19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861" name="Google Shape;1861;p19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500">
                <a:solidFill>
                  <a:srgbClr val="38761D"/>
                </a:solidFill>
                <a:latin typeface="Inconsolata"/>
                <a:ea typeface="Inconsolata"/>
                <a:cs typeface="Inconsolata"/>
                <a:sym typeface="Inconsolata"/>
              </a:rPr>
              <a:t>from</a:t>
            </a:r>
            <a:r>
              <a:rPr b="1" lang="en" sz="2500">
                <a:solidFill>
                  <a:srgbClr val="434343"/>
                </a:solidFill>
                <a:latin typeface="Inconsolata"/>
                <a:ea typeface="Inconsolata"/>
                <a:cs typeface="Inconsolata"/>
                <a:sym typeface="Inconsolata"/>
              </a:rPr>
              <a:t> sklearn.model_family </a:t>
            </a:r>
            <a:r>
              <a:rPr b="1" lang="en" sz="2500">
                <a:solidFill>
                  <a:srgbClr val="38761D"/>
                </a:solidFill>
                <a:latin typeface="Inconsolata"/>
                <a:ea typeface="Inconsolata"/>
                <a:cs typeface="Inconsolata"/>
                <a:sym typeface="Inconsolata"/>
              </a:rPr>
              <a:t>import</a:t>
            </a:r>
            <a:r>
              <a:rPr b="1" lang="en" sz="2500">
                <a:solidFill>
                  <a:srgbClr val="434343"/>
                </a:solidFill>
                <a:latin typeface="Inconsolata"/>
                <a:ea typeface="Inconsolata"/>
                <a:cs typeface="Inconsolata"/>
                <a:sym typeface="Inconsolata"/>
              </a:rPr>
              <a:t> ModelAlgo</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mymodel = ModelAlgo(param1,param2)</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mymodel.fit(X_train,y_train)</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predictions = mymodel.predict(X_test)</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38761D"/>
                </a:solidFill>
                <a:latin typeface="Inconsolata"/>
                <a:ea typeface="Inconsolata"/>
                <a:cs typeface="Inconsolata"/>
                <a:sym typeface="Inconsolata"/>
              </a:rPr>
              <a:t>from</a:t>
            </a:r>
            <a:r>
              <a:rPr b="1" lang="en" sz="2500">
                <a:solidFill>
                  <a:srgbClr val="434343"/>
                </a:solidFill>
                <a:latin typeface="Inconsolata"/>
                <a:ea typeface="Inconsolata"/>
                <a:cs typeface="Inconsolata"/>
                <a:sym typeface="Inconsolata"/>
              </a:rPr>
              <a:t> sklearn.metrics </a:t>
            </a:r>
            <a:r>
              <a:rPr b="1" lang="en" sz="2500">
                <a:solidFill>
                  <a:srgbClr val="38761D"/>
                </a:solidFill>
                <a:latin typeface="Inconsolata"/>
                <a:ea typeface="Inconsolata"/>
                <a:cs typeface="Inconsolata"/>
                <a:sym typeface="Inconsolata"/>
              </a:rPr>
              <a:t>import</a:t>
            </a:r>
            <a:r>
              <a:rPr b="1" lang="en" sz="2500">
                <a:solidFill>
                  <a:srgbClr val="434343"/>
                </a:solidFill>
                <a:latin typeface="Inconsolata"/>
                <a:ea typeface="Inconsolata"/>
                <a:cs typeface="Inconsolata"/>
                <a:sym typeface="Inconsolata"/>
              </a:rPr>
              <a:t> error_metric</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100"/>
              </a:spcAft>
              <a:buNone/>
            </a:pPr>
            <a:r>
              <a:t/>
            </a:r>
            <a:endParaRPr b="1" sz="2500">
              <a:solidFill>
                <a:srgbClr val="434343"/>
              </a:solidFill>
              <a:latin typeface="Inconsolata"/>
              <a:ea typeface="Inconsolata"/>
              <a:cs typeface="Inconsolata"/>
              <a:sym typeface="Inconsolata"/>
            </a:endParaRPr>
          </a:p>
        </p:txBody>
      </p:sp>
      <p:pic>
        <p:nvPicPr>
          <p:cNvPr descr="watermark.jpg" id="1862" name="Google Shape;1862;p19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63" name="Google Shape;1863;p19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7" name="Shape 1867"/>
        <p:cNvGrpSpPr/>
        <p:nvPr/>
      </p:nvGrpSpPr>
      <p:grpSpPr>
        <a:xfrm>
          <a:off x="0" y="0"/>
          <a:ext cx="0" cy="0"/>
          <a:chOff x="0" y="0"/>
          <a:chExt cx="0" cy="0"/>
        </a:xfrm>
      </p:grpSpPr>
      <p:sp>
        <p:nvSpPr>
          <p:cNvPr id="1868" name="Google Shape;1868;p19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869" name="Google Shape;1869;p19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500">
                <a:solidFill>
                  <a:srgbClr val="38761D"/>
                </a:solidFill>
                <a:latin typeface="Inconsolata"/>
                <a:ea typeface="Inconsolata"/>
                <a:cs typeface="Inconsolata"/>
                <a:sym typeface="Inconsolata"/>
              </a:rPr>
              <a:t>from</a:t>
            </a:r>
            <a:r>
              <a:rPr b="1" lang="en" sz="2500">
                <a:solidFill>
                  <a:srgbClr val="434343"/>
                </a:solidFill>
                <a:latin typeface="Inconsolata"/>
                <a:ea typeface="Inconsolata"/>
                <a:cs typeface="Inconsolata"/>
                <a:sym typeface="Inconsolata"/>
              </a:rPr>
              <a:t> sklearn.model_family </a:t>
            </a:r>
            <a:r>
              <a:rPr b="1" lang="en" sz="2500">
                <a:solidFill>
                  <a:srgbClr val="38761D"/>
                </a:solidFill>
                <a:latin typeface="Inconsolata"/>
                <a:ea typeface="Inconsolata"/>
                <a:cs typeface="Inconsolata"/>
                <a:sym typeface="Inconsolata"/>
              </a:rPr>
              <a:t>import</a:t>
            </a:r>
            <a:r>
              <a:rPr b="1" lang="en" sz="2500">
                <a:solidFill>
                  <a:srgbClr val="434343"/>
                </a:solidFill>
                <a:latin typeface="Inconsolata"/>
                <a:ea typeface="Inconsolata"/>
                <a:cs typeface="Inconsolata"/>
                <a:sym typeface="Inconsolata"/>
              </a:rPr>
              <a:t> ModelAlgo</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mymodel = ModelAlgo(param1,param2)</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mymodel.fit(X_train,y_train)</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predictions = mymodel.predict(X_test)</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38761D"/>
                </a:solidFill>
                <a:latin typeface="Inconsolata"/>
                <a:ea typeface="Inconsolata"/>
                <a:cs typeface="Inconsolata"/>
                <a:sym typeface="Inconsolata"/>
              </a:rPr>
              <a:t>from</a:t>
            </a:r>
            <a:r>
              <a:rPr b="1" lang="en" sz="2500">
                <a:solidFill>
                  <a:srgbClr val="434343"/>
                </a:solidFill>
                <a:latin typeface="Inconsolata"/>
                <a:ea typeface="Inconsolata"/>
                <a:cs typeface="Inconsolata"/>
                <a:sym typeface="Inconsolata"/>
              </a:rPr>
              <a:t> sklearn.metrics </a:t>
            </a:r>
            <a:r>
              <a:rPr b="1" lang="en" sz="2500">
                <a:solidFill>
                  <a:srgbClr val="38761D"/>
                </a:solidFill>
                <a:latin typeface="Inconsolata"/>
                <a:ea typeface="Inconsolata"/>
                <a:cs typeface="Inconsolata"/>
                <a:sym typeface="Inconsolata"/>
              </a:rPr>
              <a:t>import</a:t>
            </a:r>
            <a:r>
              <a:rPr b="1" lang="en" sz="2500">
                <a:solidFill>
                  <a:srgbClr val="434343"/>
                </a:solidFill>
                <a:latin typeface="Inconsolata"/>
                <a:ea typeface="Inconsolata"/>
                <a:cs typeface="Inconsolata"/>
                <a:sym typeface="Inconsolata"/>
              </a:rPr>
              <a:t> error_metric</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100"/>
              </a:spcAft>
              <a:buNone/>
            </a:pPr>
            <a:r>
              <a:rPr b="1" lang="en" sz="2500">
                <a:solidFill>
                  <a:srgbClr val="434343"/>
                </a:solidFill>
                <a:latin typeface="Inconsolata"/>
                <a:ea typeface="Inconsolata"/>
                <a:cs typeface="Inconsolata"/>
                <a:sym typeface="Inconsolata"/>
              </a:rPr>
              <a:t>performance = error_metric(y_test,predictions)</a:t>
            </a:r>
            <a:endParaRPr b="1" sz="2500">
              <a:solidFill>
                <a:srgbClr val="434343"/>
              </a:solidFill>
              <a:latin typeface="Inconsolata"/>
              <a:ea typeface="Inconsolata"/>
              <a:cs typeface="Inconsolata"/>
              <a:sym typeface="Inconsolata"/>
            </a:endParaRPr>
          </a:p>
        </p:txBody>
      </p:sp>
      <p:pic>
        <p:nvPicPr>
          <p:cNvPr descr="watermark.jpg" id="1870" name="Google Shape;1870;p19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71" name="Google Shape;1871;p19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5" name="Shape 1875"/>
        <p:cNvGrpSpPr/>
        <p:nvPr/>
      </p:nvGrpSpPr>
      <p:grpSpPr>
        <a:xfrm>
          <a:off x="0" y="0"/>
          <a:ext cx="0" cy="0"/>
          <a:chOff x="0" y="0"/>
          <a:chExt cx="0" cy="0"/>
        </a:xfrm>
      </p:grpSpPr>
      <p:sp>
        <p:nvSpPr>
          <p:cNvPr id="1876" name="Google Shape;1876;p19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877" name="Google Shape;1877;p19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framework will be similar for any supervised machine learning algorithm.</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begin exploring it further with Linear Regression!</a:t>
            </a:r>
            <a:endParaRPr sz="2900">
              <a:solidFill>
                <a:srgbClr val="434343"/>
              </a:solidFill>
              <a:latin typeface="Montserrat"/>
              <a:ea typeface="Montserrat"/>
              <a:cs typeface="Montserrat"/>
              <a:sym typeface="Montserrat"/>
            </a:endParaRPr>
          </a:p>
        </p:txBody>
      </p:sp>
      <p:pic>
        <p:nvPicPr>
          <p:cNvPr descr="watermark.jpg" id="1878" name="Google Shape;1878;p19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79" name="Google Shape;1879;p19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3" name="Shape 1883"/>
        <p:cNvGrpSpPr/>
        <p:nvPr/>
      </p:nvGrpSpPr>
      <p:grpSpPr>
        <a:xfrm>
          <a:off x="0" y="0"/>
          <a:ext cx="0" cy="0"/>
          <a:chOff x="0" y="0"/>
          <a:chExt cx="0" cy="0"/>
        </a:xfrm>
      </p:grpSpPr>
      <p:sp>
        <p:nvSpPr>
          <p:cNvPr id="1884" name="Google Shape;1884;p193"/>
          <p:cNvSpPr txBox="1"/>
          <p:nvPr>
            <p:ph type="ctrTitle"/>
          </p:nvPr>
        </p:nvSpPr>
        <p:spPr>
          <a:xfrm>
            <a:off x="311708" y="97170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Linear Regression with Scikit-Learn</a:t>
            </a:r>
            <a:endParaRPr b="1">
              <a:latin typeface="Montserrat"/>
              <a:ea typeface="Montserrat"/>
              <a:cs typeface="Montserrat"/>
              <a:sym typeface="Montserrat"/>
            </a:endParaRPr>
          </a:p>
        </p:txBody>
      </p:sp>
      <p:pic>
        <p:nvPicPr>
          <p:cNvPr descr="watermark.jpg" id="1885" name="Google Shape;1885;p19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86" name="Google Shape;1886;p19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887" name="Google Shape;1887;p193"/>
          <p:cNvSpPr txBox="1"/>
          <p:nvPr>
            <p:ph idx="1" type="subTitle"/>
          </p:nvPr>
        </p:nvSpPr>
        <p:spPr>
          <a:xfrm>
            <a:off x="311700" y="28808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Part One: </a:t>
            </a:r>
            <a:endParaRPr sz="3900"/>
          </a:p>
          <a:p>
            <a:pPr indent="0" lvl="0" marL="0" rtl="0" algn="ctr">
              <a:spcBef>
                <a:spcPts val="0"/>
              </a:spcBef>
              <a:spcAft>
                <a:spcPts val="0"/>
              </a:spcAft>
              <a:buNone/>
            </a:pPr>
            <a:r>
              <a:rPr lang="en" sz="3900"/>
              <a:t>Data Setup and Model Training </a:t>
            </a:r>
            <a:endParaRPr sz="39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32" name="Google Shape;232;p4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Carl Friedrich Gauss was born in 1777, which would make him 18 years old at his proclaimed time of discovery!</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0"/>
              </a:spcAft>
              <a:buNone/>
            </a:pPr>
            <a:r>
              <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33" name="Google Shape;233;p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4" name="Google Shape;234;p4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35" name="Google Shape;235;p41"/>
          <p:cNvPicPr preferRelativeResize="0"/>
          <p:nvPr/>
        </p:nvPicPr>
        <p:blipFill>
          <a:blip r:embed="rId4">
            <a:alphaModFix/>
          </a:blip>
          <a:stretch>
            <a:fillRect/>
          </a:stretch>
        </p:blipFill>
        <p:spPr>
          <a:xfrm>
            <a:off x="3714750" y="3144363"/>
            <a:ext cx="1714500" cy="1952625"/>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1" name="Shape 1891"/>
        <p:cNvGrpSpPr/>
        <p:nvPr/>
      </p:nvGrpSpPr>
      <p:grpSpPr>
        <a:xfrm>
          <a:off x="0" y="0"/>
          <a:ext cx="0" cy="0"/>
          <a:chOff x="0" y="0"/>
          <a:chExt cx="0" cy="0"/>
        </a:xfrm>
      </p:grpSpPr>
      <p:sp>
        <p:nvSpPr>
          <p:cNvPr id="1892" name="Google Shape;1892;p19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893" name="Google Shape;1893;p19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Previously, we explored “</a:t>
            </a:r>
            <a:r>
              <a:rPr i="1" lang="en" sz="2900">
                <a:solidFill>
                  <a:srgbClr val="434343"/>
                </a:solidFill>
                <a:latin typeface="Montserrat"/>
                <a:ea typeface="Montserrat"/>
                <a:cs typeface="Montserrat"/>
                <a:sym typeface="Montserrat"/>
              </a:rPr>
              <a:t>Is there a relationship between</a:t>
            </a:r>
            <a:r>
              <a:rPr b="1" i="1" lang="en" sz="2900">
                <a:solidFill>
                  <a:srgbClr val="434343"/>
                </a:solidFill>
                <a:latin typeface="Montserrat"/>
                <a:ea typeface="Montserrat"/>
                <a:cs typeface="Montserrat"/>
                <a:sym typeface="Montserrat"/>
              </a:rPr>
              <a:t> total advertising spend</a:t>
            </a:r>
            <a:r>
              <a:rPr i="1" lang="en" sz="2900">
                <a:solidFill>
                  <a:srgbClr val="434343"/>
                </a:solidFill>
                <a:latin typeface="Montserrat"/>
                <a:ea typeface="Montserrat"/>
                <a:cs typeface="Montserrat"/>
                <a:sym typeface="Montserrat"/>
              </a:rPr>
              <a:t> and </a:t>
            </a:r>
            <a:r>
              <a:rPr b="1" i="1" lang="en" sz="2900">
                <a:solidFill>
                  <a:srgbClr val="434343"/>
                </a:solidFill>
                <a:latin typeface="Montserrat"/>
                <a:ea typeface="Montserrat"/>
                <a:cs typeface="Montserrat"/>
                <a:sym typeface="Montserrat"/>
              </a:rPr>
              <a:t>sales</a:t>
            </a:r>
            <a:r>
              <a:rPr i="1" lang="en" sz="2900">
                <a:solidFill>
                  <a:srgbClr val="434343"/>
                </a:solidFill>
                <a:latin typeface="Montserrat"/>
                <a:ea typeface="Montserrat"/>
                <a:cs typeface="Montserrat"/>
                <a:sym typeface="Montserrat"/>
              </a:rPr>
              <a:t>?</a:t>
            </a:r>
            <a:r>
              <a:rPr lang="en" sz="2900">
                <a:solidFill>
                  <a:srgbClr val="434343"/>
                </a:solidFill>
                <a:latin typeface="Montserrat"/>
                <a:ea typeface="Montserrat"/>
                <a:cs typeface="Montserrat"/>
                <a:sym typeface="Montserrat"/>
              </a:rPr>
              <a:t> “</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Now we want to expand this to “</a:t>
            </a:r>
            <a:r>
              <a:rPr i="1" lang="en" sz="2900">
                <a:solidFill>
                  <a:srgbClr val="434343"/>
                </a:solidFill>
                <a:latin typeface="Montserrat"/>
                <a:ea typeface="Montserrat"/>
                <a:cs typeface="Montserrat"/>
                <a:sym typeface="Montserrat"/>
              </a:rPr>
              <a:t>What is the relationship between</a:t>
            </a:r>
            <a:r>
              <a:rPr b="1" i="1" lang="en" sz="2900">
                <a:solidFill>
                  <a:srgbClr val="434343"/>
                </a:solidFill>
                <a:latin typeface="Montserrat"/>
                <a:ea typeface="Montserrat"/>
                <a:cs typeface="Montserrat"/>
                <a:sym typeface="Montserrat"/>
              </a:rPr>
              <a:t> each advertising channel (TV,Radio,Newspaper)</a:t>
            </a:r>
            <a:r>
              <a:rPr i="1" lang="en" sz="2900">
                <a:solidFill>
                  <a:srgbClr val="434343"/>
                </a:solidFill>
                <a:latin typeface="Montserrat"/>
                <a:ea typeface="Montserrat"/>
                <a:cs typeface="Montserrat"/>
                <a:sym typeface="Montserrat"/>
              </a:rPr>
              <a:t> and </a:t>
            </a:r>
            <a:r>
              <a:rPr b="1" i="1" lang="en" sz="2900">
                <a:solidFill>
                  <a:srgbClr val="434343"/>
                </a:solidFill>
                <a:latin typeface="Montserrat"/>
                <a:ea typeface="Montserrat"/>
                <a:cs typeface="Montserrat"/>
                <a:sym typeface="Montserrat"/>
              </a:rPr>
              <a:t>sales?</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1894" name="Google Shape;1894;p19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95" name="Google Shape;1895;p19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9" name="Shape 1899"/>
        <p:cNvGrpSpPr/>
        <p:nvPr/>
      </p:nvGrpSpPr>
      <p:grpSpPr>
        <a:xfrm>
          <a:off x="0" y="0"/>
          <a:ext cx="0" cy="0"/>
          <a:chOff x="0" y="0"/>
          <a:chExt cx="0" cy="0"/>
        </a:xfrm>
      </p:grpSpPr>
      <p:sp>
        <p:nvSpPr>
          <p:cNvPr id="1900" name="Google Shape;1900;p195"/>
          <p:cNvSpPr txBox="1"/>
          <p:nvPr>
            <p:ph type="ctrTitle"/>
          </p:nvPr>
        </p:nvSpPr>
        <p:spPr>
          <a:xfrm>
            <a:off x="173550" y="1433900"/>
            <a:ext cx="87969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Performance Evaluation	</a:t>
            </a:r>
            <a:endParaRPr b="1">
              <a:latin typeface="Montserrat"/>
              <a:ea typeface="Montserrat"/>
              <a:cs typeface="Montserrat"/>
              <a:sym typeface="Montserrat"/>
            </a:endParaRPr>
          </a:p>
        </p:txBody>
      </p:sp>
      <p:sp>
        <p:nvSpPr>
          <p:cNvPr id="1901" name="Google Shape;1901;p19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Regression Metrics</a:t>
            </a:r>
            <a:endParaRPr sz="3900"/>
          </a:p>
        </p:txBody>
      </p:sp>
      <p:pic>
        <p:nvPicPr>
          <p:cNvPr descr="watermark.jpg" id="1902" name="Google Shape;1902;p19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03" name="Google Shape;1903;p19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7" name="Shape 1907"/>
        <p:cNvGrpSpPr/>
        <p:nvPr/>
      </p:nvGrpSpPr>
      <p:grpSpPr>
        <a:xfrm>
          <a:off x="0" y="0"/>
          <a:ext cx="0" cy="0"/>
          <a:chOff x="0" y="0"/>
          <a:chExt cx="0" cy="0"/>
        </a:xfrm>
      </p:grpSpPr>
      <p:sp>
        <p:nvSpPr>
          <p:cNvPr id="1908" name="Google Shape;1908;p19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p:txBody>
      </p:sp>
      <p:sp>
        <p:nvSpPr>
          <p:cNvPr id="1909" name="Google Shape;1909;p19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Now that we have a fitted model that can perform predictions based on features, how do we decide if those predictions are any good?</a:t>
            </a:r>
            <a:endParaRPr sz="3000">
              <a:solidFill>
                <a:srgbClr val="434343"/>
              </a:solidFill>
              <a:latin typeface="Montserrat"/>
              <a:ea typeface="Montserrat"/>
              <a:cs typeface="Montserrat"/>
              <a:sym typeface="Montserrat"/>
            </a:endParaRPr>
          </a:p>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Fortunately we have the known test labels to </a:t>
            </a:r>
            <a:r>
              <a:rPr lang="en" sz="3000">
                <a:solidFill>
                  <a:srgbClr val="434343"/>
                </a:solidFill>
                <a:latin typeface="Montserrat"/>
                <a:ea typeface="Montserrat"/>
                <a:cs typeface="Montserrat"/>
                <a:sym typeface="Montserrat"/>
              </a:rPr>
              <a:t>compare</a:t>
            </a:r>
            <a:r>
              <a:rPr lang="en" sz="3000">
                <a:solidFill>
                  <a:srgbClr val="434343"/>
                </a:solidFill>
                <a:latin typeface="Montserrat"/>
                <a:ea typeface="Montserrat"/>
                <a:cs typeface="Montserrat"/>
                <a:sym typeface="Montserrat"/>
              </a:rPr>
              <a:t> our </a:t>
            </a:r>
            <a:r>
              <a:rPr lang="en" sz="3000">
                <a:solidFill>
                  <a:srgbClr val="434343"/>
                </a:solidFill>
                <a:latin typeface="Montserrat"/>
                <a:ea typeface="Montserrat"/>
                <a:cs typeface="Montserrat"/>
                <a:sym typeface="Montserrat"/>
              </a:rPr>
              <a:t>results</a:t>
            </a:r>
            <a:r>
              <a:rPr lang="en" sz="3000">
                <a:solidFill>
                  <a:srgbClr val="434343"/>
                </a:solidFill>
                <a:latin typeface="Montserrat"/>
                <a:ea typeface="Montserrat"/>
                <a:cs typeface="Montserrat"/>
                <a:sym typeface="Montserrat"/>
              </a:rPr>
              <a:t> to.</a:t>
            </a:r>
            <a:endParaRPr sz="3000">
              <a:solidFill>
                <a:srgbClr val="434343"/>
              </a:solidFill>
              <a:latin typeface="Montserrat"/>
              <a:ea typeface="Montserrat"/>
              <a:cs typeface="Montserrat"/>
              <a:sym typeface="Montserrat"/>
            </a:endParaRPr>
          </a:p>
        </p:txBody>
      </p:sp>
      <p:pic>
        <p:nvPicPr>
          <p:cNvPr descr="watermark.jpg" id="1910" name="Google Shape;1910;p19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11" name="Google Shape;1911;p19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5" name="Shape 1915"/>
        <p:cNvGrpSpPr/>
        <p:nvPr/>
      </p:nvGrpSpPr>
      <p:grpSpPr>
        <a:xfrm>
          <a:off x="0" y="0"/>
          <a:ext cx="0" cy="0"/>
          <a:chOff x="0" y="0"/>
          <a:chExt cx="0" cy="0"/>
        </a:xfrm>
      </p:grpSpPr>
      <p:sp>
        <p:nvSpPr>
          <p:cNvPr id="1916" name="Google Shape;1916;p19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p:txBody>
      </p:sp>
      <p:sp>
        <p:nvSpPr>
          <p:cNvPr id="1917" name="Google Shape;1917;p19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take a moment now to discuss evaluating Regression Models</a:t>
            </a:r>
            <a:endParaRPr sz="3000">
              <a:solidFill>
                <a:srgbClr val="434343"/>
              </a:solidFill>
              <a:latin typeface="Montserrat"/>
              <a:ea typeface="Montserrat"/>
              <a:cs typeface="Montserrat"/>
              <a:sym typeface="Montserrat"/>
            </a:endParaRPr>
          </a:p>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Regression is a task when a model attempts to predict continuous values (unlike categorical values, which is classification)</a:t>
            </a:r>
            <a:endParaRPr sz="3000">
              <a:solidFill>
                <a:srgbClr val="434343"/>
              </a:solidFill>
              <a:latin typeface="Montserrat"/>
              <a:ea typeface="Montserrat"/>
              <a:cs typeface="Montserrat"/>
              <a:sym typeface="Montserrat"/>
            </a:endParaRPr>
          </a:p>
        </p:txBody>
      </p:sp>
      <p:pic>
        <p:nvPicPr>
          <p:cNvPr descr="watermark.jpg" id="1918" name="Google Shape;1918;p19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19" name="Google Shape;1919;p19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3" name="Shape 1923"/>
        <p:cNvGrpSpPr/>
        <p:nvPr/>
      </p:nvGrpSpPr>
      <p:grpSpPr>
        <a:xfrm>
          <a:off x="0" y="0"/>
          <a:ext cx="0" cy="0"/>
          <a:chOff x="0" y="0"/>
          <a:chExt cx="0" cy="0"/>
        </a:xfrm>
      </p:grpSpPr>
      <p:sp>
        <p:nvSpPr>
          <p:cNvPr id="1924" name="Google Shape;1924;p19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25" name="Google Shape;1925;p19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example, attempting to predict the price of a house given its features is a </a:t>
            </a:r>
            <a:r>
              <a:rPr b="1" lang="en" sz="3000">
                <a:solidFill>
                  <a:srgbClr val="434343"/>
                </a:solidFill>
                <a:latin typeface="Montserrat"/>
                <a:ea typeface="Montserrat"/>
                <a:cs typeface="Montserrat"/>
                <a:sym typeface="Montserrat"/>
              </a:rPr>
              <a:t>regression task.</a:t>
            </a:r>
            <a:endParaRPr sz="3000">
              <a:solidFill>
                <a:srgbClr val="434343"/>
              </a:solidFill>
              <a:latin typeface="Montserrat"/>
              <a:ea typeface="Montserrat"/>
              <a:cs typeface="Montserrat"/>
              <a:sym typeface="Montserrat"/>
            </a:endParaRPr>
          </a:p>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Attempting to predict the country a house is in given its features would be a classification task.</a:t>
            </a:r>
            <a:endParaRPr sz="3000">
              <a:solidFill>
                <a:srgbClr val="434343"/>
              </a:solidFill>
              <a:latin typeface="Montserrat"/>
              <a:ea typeface="Montserrat"/>
              <a:cs typeface="Montserrat"/>
              <a:sym typeface="Montserrat"/>
            </a:endParaRPr>
          </a:p>
        </p:txBody>
      </p:sp>
      <p:pic>
        <p:nvPicPr>
          <p:cNvPr descr="watermark.jpg" id="1926" name="Google Shape;1926;p19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27" name="Google Shape;1927;p19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1" name="Shape 1931"/>
        <p:cNvGrpSpPr/>
        <p:nvPr/>
      </p:nvGrpSpPr>
      <p:grpSpPr>
        <a:xfrm>
          <a:off x="0" y="0"/>
          <a:ext cx="0" cy="0"/>
          <a:chOff x="0" y="0"/>
          <a:chExt cx="0" cy="0"/>
        </a:xfrm>
      </p:grpSpPr>
      <p:sp>
        <p:nvSpPr>
          <p:cNvPr id="1932" name="Google Shape;1932;p19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33" name="Google Shape;1933;p19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You may have heard of some evaluation metrics like accuracy or recall.</a:t>
            </a:r>
            <a:endParaRPr sz="3000">
              <a:solidFill>
                <a:srgbClr val="434343"/>
              </a:solidFill>
              <a:latin typeface="Montserrat"/>
              <a:ea typeface="Montserrat"/>
              <a:cs typeface="Montserrat"/>
              <a:sym typeface="Montserrat"/>
            </a:endParaRPr>
          </a:p>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These sort of metrics aren’t useful for regression problems, we need metrics designed for </a:t>
            </a:r>
            <a:r>
              <a:rPr b="1" lang="en" sz="3000">
                <a:solidFill>
                  <a:srgbClr val="434343"/>
                </a:solidFill>
                <a:latin typeface="Montserrat"/>
                <a:ea typeface="Montserrat"/>
                <a:cs typeface="Montserrat"/>
                <a:sym typeface="Montserrat"/>
              </a:rPr>
              <a:t>continuous</a:t>
            </a:r>
            <a:r>
              <a:rPr lang="en" sz="3000">
                <a:solidFill>
                  <a:srgbClr val="434343"/>
                </a:solidFill>
                <a:latin typeface="Montserrat"/>
                <a:ea typeface="Montserrat"/>
                <a:cs typeface="Montserrat"/>
                <a:sym typeface="Montserrat"/>
              </a:rPr>
              <a:t> values!</a:t>
            </a:r>
            <a:endParaRPr sz="3000">
              <a:solidFill>
                <a:srgbClr val="434343"/>
              </a:solidFill>
              <a:latin typeface="Montserrat"/>
              <a:ea typeface="Montserrat"/>
              <a:cs typeface="Montserrat"/>
              <a:sym typeface="Montserrat"/>
            </a:endParaRPr>
          </a:p>
        </p:txBody>
      </p:sp>
      <p:pic>
        <p:nvPicPr>
          <p:cNvPr descr="watermark.jpg" id="1934" name="Google Shape;1934;p19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35" name="Google Shape;1935;p19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9" name="Shape 1939"/>
        <p:cNvGrpSpPr/>
        <p:nvPr/>
      </p:nvGrpSpPr>
      <p:grpSpPr>
        <a:xfrm>
          <a:off x="0" y="0"/>
          <a:ext cx="0" cy="0"/>
          <a:chOff x="0" y="0"/>
          <a:chExt cx="0" cy="0"/>
        </a:xfrm>
      </p:grpSpPr>
      <p:sp>
        <p:nvSpPr>
          <p:cNvPr id="1940" name="Google Shape;1940;p20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41" name="Google Shape;1941;p20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discuss some of the most common evaluation metrics for regression:</a:t>
            </a:r>
            <a:endParaRPr sz="3000">
              <a:solidFill>
                <a:srgbClr val="434343"/>
              </a:solidFill>
              <a:latin typeface="Montserrat"/>
              <a:ea typeface="Montserrat"/>
              <a:cs typeface="Montserrat"/>
              <a:sym typeface="Montserrat"/>
            </a:endParaRPr>
          </a:p>
          <a:p>
            <a:pPr indent="-419100" lvl="1" marL="13716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Mean Absolute Error</a:t>
            </a:r>
            <a:endParaRPr sz="3000">
              <a:solidFill>
                <a:srgbClr val="434343"/>
              </a:solidFill>
              <a:latin typeface="Montserrat"/>
              <a:ea typeface="Montserrat"/>
              <a:cs typeface="Montserrat"/>
              <a:sym typeface="Montserrat"/>
            </a:endParaRPr>
          </a:p>
          <a:p>
            <a:pPr indent="-419100" lvl="1" marL="13716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Mean Squared Error</a:t>
            </a:r>
            <a:endParaRPr sz="3000">
              <a:solidFill>
                <a:srgbClr val="434343"/>
              </a:solidFill>
              <a:latin typeface="Montserrat"/>
              <a:ea typeface="Montserrat"/>
              <a:cs typeface="Montserrat"/>
              <a:sym typeface="Montserrat"/>
            </a:endParaRPr>
          </a:p>
          <a:p>
            <a:pPr indent="-419100" lvl="1" marL="13716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Root Mean Square Error</a:t>
            </a:r>
            <a:endParaRPr sz="3000">
              <a:solidFill>
                <a:srgbClr val="434343"/>
              </a:solidFill>
              <a:latin typeface="Montserrat"/>
              <a:ea typeface="Montserrat"/>
              <a:cs typeface="Montserrat"/>
              <a:sym typeface="Montserrat"/>
            </a:endParaRPr>
          </a:p>
          <a:p>
            <a:pPr indent="0" lvl="0" marL="1371600" rtl="0" algn="l">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1942" name="Google Shape;1942;p20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43" name="Google Shape;1943;p20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7" name="Shape 1947"/>
        <p:cNvGrpSpPr/>
        <p:nvPr/>
      </p:nvGrpSpPr>
      <p:grpSpPr>
        <a:xfrm>
          <a:off x="0" y="0"/>
          <a:ext cx="0" cy="0"/>
          <a:chOff x="0" y="0"/>
          <a:chExt cx="0" cy="0"/>
        </a:xfrm>
      </p:grpSpPr>
      <p:sp>
        <p:nvSpPr>
          <p:cNvPr id="1948" name="Google Shape;1948;p20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49" name="Google Shape;1949;p20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metrics shown here apply to any regression task, not just Linear Regression!</a:t>
            </a:r>
            <a:endParaRPr sz="3000">
              <a:solidFill>
                <a:srgbClr val="434343"/>
              </a:solidFill>
              <a:latin typeface="Montserrat"/>
              <a:ea typeface="Montserrat"/>
              <a:cs typeface="Montserrat"/>
              <a:sym typeface="Montserrat"/>
            </a:endParaRPr>
          </a:p>
        </p:txBody>
      </p:sp>
      <p:pic>
        <p:nvPicPr>
          <p:cNvPr descr="watermark.jpg" id="1950" name="Google Shape;1950;p20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51" name="Google Shape;1951;p20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5" name="Shape 1955"/>
        <p:cNvGrpSpPr/>
        <p:nvPr/>
      </p:nvGrpSpPr>
      <p:grpSpPr>
        <a:xfrm>
          <a:off x="0" y="0"/>
          <a:ext cx="0" cy="0"/>
          <a:chOff x="0" y="0"/>
          <a:chExt cx="0" cy="0"/>
        </a:xfrm>
      </p:grpSpPr>
      <p:sp>
        <p:nvSpPr>
          <p:cNvPr id="1956" name="Google Shape;1956;p20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57" name="Google Shape;1957;p202"/>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Mean Absolute Error (MAE)</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is the mean of the absolute value of errors.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Easy to understand</a:t>
            </a:r>
            <a:endParaRPr sz="3000">
              <a:solidFill>
                <a:srgbClr val="434343"/>
              </a:solidFill>
              <a:latin typeface="Montserrat"/>
              <a:ea typeface="Montserrat"/>
              <a:cs typeface="Montserrat"/>
              <a:sym typeface="Montserrat"/>
            </a:endParaRPr>
          </a:p>
        </p:txBody>
      </p:sp>
      <p:pic>
        <p:nvPicPr>
          <p:cNvPr descr="watermark.jpg" id="1958" name="Google Shape;1958;p20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59" name="Google Shape;1959;p20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descr="Screen Shot 2017-05-01 at 11.04.18 AM.png" id="1960" name="Google Shape;1960;p202"/>
          <p:cNvPicPr preferRelativeResize="0"/>
          <p:nvPr/>
        </p:nvPicPr>
        <p:blipFill>
          <a:blip r:embed="rId4">
            <a:alphaModFix/>
          </a:blip>
          <a:stretch>
            <a:fillRect/>
          </a:stretch>
        </p:blipFill>
        <p:spPr>
          <a:xfrm>
            <a:off x="2150100" y="3323477"/>
            <a:ext cx="5186449" cy="1626400"/>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4" name="Shape 1964"/>
        <p:cNvGrpSpPr/>
        <p:nvPr/>
      </p:nvGrpSpPr>
      <p:grpSpPr>
        <a:xfrm>
          <a:off x="0" y="0"/>
          <a:ext cx="0" cy="0"/>
          <a:chOff x="0" y="0"/>
          <a:chExt cx="0" cy="0"/>
        </a:xfrm>
      </p:grpSpPr>
      <p:pic>
        <p:nvPicPr>
          <p:cNvPr id="1965" name="Google Shape;1965;p203"/>
          <p:cNvPicPr preferRelativeResize="0"/>
          <p:nvPr/>
        </p:nvPicPr>
        <p:blipFill>
          <a:blip r:embed="rId3">
            <a:alphaModFix/>
          </a:blip>
          <a:stretch>
            <a:fillRect/>
          </a:stretch>
        </p:blipFill>
        <p:spPr>
          <a:xfrm>
            <a:off x="2070675" y="1596175"/>
            <a:ext cx="4981824" cy="3623524"/>
          </a:xfrm>
          <a:prstGeom prst="rect">
            <a:avLst/>
          </a:prstGeom>
          <a:noFill/>
          <a:ln>
            <a:noFill/>
          </a:ln>
        </p:spPr>
      </p:pic>
      <p:sp>
        <p:nvSpPr>
          <p:cNvPr id="1966" name="Google Shape;1966;p20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67" name="Google Shape;1967;p20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MAE won’t punish large errors however.</a:t>
            </a:r>
            <a:endParaRPr sz="3000">
              <a:solidFill>
                <a:srgbClr val="434343"/>
              </a:solidFill>
              <a:latin typeface="Montserrat"/>
              <a:ea typeface="Montserrat"/>
              <a:cs typeface="Montserrat"/>
              <a:sym typeface="Montserrat"/>
            </a:endParaRPr>
          </a:p>
        </p:txBody>
      </p:sp>
      <p:pic>
        <p:nvPicPr>
          <p:cNvPr descr="watermark.jpg" id="1968" name="Google Shape;1968;p203"/>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969" name="Google Shape;1969;p203"/>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41" name="Google Shape;241;p4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1808 - Robert Adrain published his formulation of least squares (a year before publication by Gauss).</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0"/>
              </a:spcAft>
              <a:buNone/>
            </a:pPr>
            <a:r>
              <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42" name="Google Shape;242;p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3" name="Google Shape;243;p4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44" name="Google Shape;244;p42"/>
          <p:cNvPicPr preferRelativeResize="0"/>
          <p:nvPr/>
        </p:nvPicPr>
        <p:blipFill>
          <a:blip r:embed="rId4">
            <a:alphaModFix/>
          </a:blip>
          <a:stretch>
            <a:fillRect/>
          </a:stretch>
        </p:blipFill>
        <p:spPr>
          <a:xfrm>
            <a:off x="3543349" y="3057200"/>
            <a:ext cx="1601050" cy="1970500"/>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3" name="Shape 1973"/>
        <p:cNvGrpSpPr/>
        <p:nvPr/>
      </p:nvGrpSpPr>
      <p:grpSpPr>
        <a:xfrm>
          <a:off x="0" y="0"/>
          <a:ext cx="0" cy="0"/>
          <a:chOff x="0" y="0"/>
          <a:chExt cx="0" cy="0"/>
        </a:xfrm>
      </p:grpSpPr>
      <p:pic>
        <p:nvPicPr>
          <p:cNvPr id="1974" name="Google Shape;1974;p204"/>
          <p:cNvPicPr preferRelativeResize="0"/>
          <p:nvPr/>
        </p:nvPicPr>
        <p:blipFill rotWithShape="1">
          <a:blip r:embed="rId3">
            <a:alphaModFix/>
          </a:blip>
          <a:srcRect b="0" l="0" r="49346" t="53246"/>
          <a:stretch/>
        </p:blipFill>
        <p:spPr>
          <a:xfrm>
            <a:off x="2770950" y="2046550"/>
            <a:ext cx="3359750" cy="2255550"/>
          </a:xfrm>
          <a:prstGeom prst="rect">
            <a:avLst/>
          </a:prstGeom>
          <a:noFill/>
          <a:ln>
            <a:noFill/>
          </a:ln>
        </p:spPr>
      </p:pic>
      <p:sp>
        <p:nvSpPr>
          <p:cNvPr id="1975" name="Google Shape;1975;p20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76" name="Google Shape;1976;p20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MAE won’t punish large errors however.</a:t>
            </a:r>
            <a:endParaRPr sz="3000">
              <a:solidFill>
                <a:srgbClr val="434343"/>
              </a:solidFill>
              <a:latin typeface="Montserrat"/>
              <a:ea typeface="Montserrat"/>
              <a:cs typeface="Montserrat"/>
              <a:sym typeface="Montserrat"/>
            </a:endParaRPr>
          </a:p>
        </p:txBody>
      </p:sp>
      <p:pic>
        <p:nvPicPr>
          <p:cNvPr descr="watermark.jpg" id="1977" name="Google Shape;1977;p204"/>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978" name="Google Shape;1978;p204"/>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2" name="Shape 1982"/>
        <p:cNvGrpSpPr/>
        <p:nvPr/>
      </p:nvGrpSpPr>
      <p:grpSpPr>
        <a:xfrm>
          <a:off x="0" y="0"/>
          <a:ext cx="0" cy="0"/>
          <a:chOff x="0" y="0"/>
          <a:chExt cx="0" cy="0"/>
        </a:xfrm>
      </p:grpSpPr>
      <p:pic>
        <p:nvPicPr>
          <p:cNvPr id="1983" name="Google Shape;1983;p205"/>
          <p:cNvPicPr preferRelativeResize="0"/>
          <p:nvPr/>
        </p:nvPicPr>
        <p:blipFill rotWithShape="1">
          <a:blip r:embed="rId3">
            <a:alphaModFix/>
          </a:blip>
          <a:srcRect b="0" l="0" r="49346" t="53246"/>
          <a:stretch/>
        </p:blipFill>
        <p:spPr>
          <a:xfrm>
            <a:off x="2770950" y="2046550"/>
            <a:ext cx="3359750" cy="2255550"/>
          </a:xfrm>
          <a:prstGeom prst="rect">
            <a:avLst/>
          </a:prstGeom>
          <a:noFill/>
          <a:ln>
            <a:noFill/>
          </a:ln>
        </p:spPr>
      </p:pic>
      <p:sp>
        <p:nvSpPr>
          <p:cNvPr id="1984" name="Google Shape;1984;p20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85" name="Google Shape;1985;p20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want our error metrics to account for these!</a:t>
            </a:r>
            <a:endParaRPr sz="3000">
              <a:solidFill>
                <a:srgbClr val="434343"/>
              </a:solidFill>
              <a:latin typeface="Montserrat"/>
              <a:ea typeface="Montserrat"/>
              <a:cs typeface="Montserrat"/>
              <a:sym typeface="Montserrat"/>
            </a:endParaRPr>
          </a:p>
        </p:txBody>
      </p:sp>
      <p:pic>
        <p:nvPicPr>
          <p:cNvPr descr="watermark.jpg" id="1986" name="Google Shape;1986;p205"/>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987" name="Google Shape;1987;p205"/>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cxnSp>
        <p:nvCxnSpPr>
          <p:cNvPr id="1988" name="Google Shape;1988;p205"/>
          <p:cNvCxnSpPr/>
          <p:nvPr/>
        </p:nvCxnSpPr>
        <p:spPr>
          <a:xfrm flipH="1">
            <a:off x="3857325" y="2275950"/>
            <a:ext cx="978300" cy="428700"/>
          </a:xfrm>
          <a:prstGeom prst="straightConnector1">
            <a:avLst/>
          </a:prstGeom>
          <a:noFill/>
          <a:ln cap="flat" cmpd="sng" w="19050">
            <a:solidFill>
              <a:srgbClr val="FF0000"/>
            </a:solidFill>
            <a:prstDash val="solid"/>
            <a:round/>
            <a:headEnd len="med" w="med" type="triangle"/>
            <a:tailEnd len="med" w="med" type="none"/>
          </a:ln>
        </p:spPr>
      </p:cxnSp>
      <p:cxnSp>
        <p:nvCxnSpPr>
          <p:cNvPr id="1989" name="Google Shape;1989;p205"/>
          <p:cNvCxnSpPr/>
          <p:nvPr/>
        </p:nvCxnSpPr>
        <p:spPr>
          <a:xfrm>
            <a:off x="4871825" y="2251800"/>
            <a:ext cx="0" cy="471000"/>
          </a:xfrm>
          <a:prstGeom prst="straightConnector1">
            <a:avLst/>
          </a:prstGeom>
          <a:noFill/>
          <a:ln cap="flat" cmpd="sng" w="19050">
            <a:solidFill>
              <a:srgbClr val="E06666"/>
            </a:solidFill>
            <a:prstDash val="solid"/>
            <a:round/>
            <a:headEnd len="med" w="med" type="diamond"/>
            <a:tailEnd len="med" w="med" type="diamond"/>
          </a:ln>
        </p:spPr>
      </p:cxn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3" name="Shape 1993"/>
        <p:cNvGrpSpPr/>
        <p:nvPr/>
      </p:nvGrpSpPr>
      <p:grpSpPr>
        <a:xfrm>
          <a:off x="0" y="0"/>
          <a:ext cx="0" cy="0"/>
          <a:chOff x="0" y="0"/>
          <a:chExt cx="0" cy="0"/>
        </a:xfrm>
      </p:grpSpPr>
      <p:pic>
        <p:nvPicPr>
          <p:cNvPr descr="Screen Shot 2017-05-01 at 11.04.25 AM.png" id="1994" name="Google Shape;1994;p206"/>
          <p:cNvPicPr preferRelativeResize="0"/>
          <p:nvPr/>
        </p:nvPicPr>
        <p:blipFill>
          <a:blip r:embed="rId3">
            <a:alphaModFix/>
          </a:blip>
          <a:stretch>
            <a:fillRect/>
          </a:stretch>
        </p:blipFill>
        <p:spPr>
          <a:xfrm>
            <a:off x="1812637" y="3291850"/>
            <a:ext cx="5518726" cy="1737550"/>
          </a:xfrm>
          <a:prstGeom prst="rect">
            <a:avLst/>
          </a:prstGeom>
          <a:noFill/>
          <a:ln>
            <a:noFill/>
          </a:ln>
        </p:spPr>
      </p:pic>
      <p:sp>
        <p:nvSpPr>
          <p:cNvPr id="1995" name="Google Shape;1995;p20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96" name="Google Shape;1996;p206"/>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Mean Squared Error (MSE)</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Issue with MSE:</a:t>
            </a:r>
            <a:endParaRPr sz="3000">
              <a:solidFill>
                <a:srgbClr val="434343"/>
              </a:solidFill>
              <a:latin typeface="Montserrat"/>
              <a:ea typeface="Montserrat"/>
              <a:cs typeface="Montserrat"/>
              <a:sym typeface="Montserrat"/>
            </a:endParaRPr>
          </a:p>
          <a:p>
            <a:pPr indent="-419100" lvl="2" marL="18288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Different units than y.</a:t>
            </a:r>
            <a:endParaRPr sz="3000">
              <a:solidFill>
                <a:srgbClr val="434343"/>
              </a:solidFill>
              <a:latin typeface="Montserrat"/>
              <a:ea typeface="Montserrat"/>
              <a:cs typeface="Montserrat"/>
              <a:sym typeface="Montserrat"/>
            </a:endParaRPr>
          </a:p>
          <a:p>
            <a:pPr indent="-419100" lvl="2" marL="18288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It reports units of y squared!</a:t>
            </a:r>
            <a:endParaRPr sz="3000">
              <a:solidFill>
                <a:srgbClr val="434343"/>
              </a:solidFill>
              <a:latin typeface="Montserrat"/>
              <a:ea typeface="Montserrat"/>
              <a:cs typeface="Montserrat"/>
              <a:sym typeface="Montserrat"/>
            </a:endParaRPr>
          </a:p>
        </p:txBody>
      </p:sp>
      <p:pic>
        <p:nvPicPr>
          <p:cNvPr descr="watermark.jpg" id="1997" name="Google Shape;1997;p206"/>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998" name="Google Shape;1998;p206"/>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2" name="Shape 2002"/>
        <p:cNvGrpSpPr/>
        <p:nvPr/>
      </p:nvGrpSpPr>
      <p:grpSpPr>
        <a:xfrm>
          <a:off x="0" y="0"/>
          <a:ext cx="0" cy="0"/>
          <a:chOff x="0" y="0"/>
          <a:chExt cx="0" cy="0"/>
        </a:xfrm>
      </p:grpSpPr>
      <p:pic>
        <p:nvPicPr>
          <p:cNvPr descr="Screen Shot 2017-05-01 at 11.04.31 AM.png" id="2003" name="Google Shape;2003;p207"/>
          <p:cNvPicPr preferRelativeResize="0"/>
          <p:nvPr/>
        </p:nvPicPr>
        <p:blipFill>
          <a:blip r:embed="rId3">
            <a:alphaModFix/>
          </a:blip>
          <a:stretch>
            <a:fillRect/>
          </a:stretch>
        </p:blipFill>
        <p:spPr>
          <a:xfrm>
            <a:off x="1862600" y="3278526"/>
            <a:ext cx="5743402" cy="1909150"/>
          </a:xfrm>
          <a:prstGeom prst="rect">
            <a:avLst/>
          </a:prstGeom>
          <a:noFill/>
          <a:ln>
            <a:noFill/>
          </a:ln>
        </p:spPr>
      </p:pic>
      <p:sp>
        <p:nvSpPr>
          <p:cNvPr id="2004" name="Google Shape;2004;p20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005" name="Google Shape;2005;p207"/>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Root Mean Square Error (RMSE)</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is the root of the  mean of the squared errors.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Most popular (has same units as y)</a:t>
            </a:r>
            <a:endParaRPr sz="3000">
              <a:solidFill>
                <a:srgbClr val="434343"/>
              </a:solidFill>
              <a:latin typeface="Montserrat"/>
              <a:ea typeface="Montserrat"/>
              <a:cs typeface="Montserrat"/>
              <a:sym typeface="Montserrat"/>
            </a:endParaRPr>
          </a:p>
        </p:txBody>
      </p:sp>
      <p:pic>
        <p:nvPicPr>
          <p:cNvPr descr="watermark.jpg" id="2006" name="Google Shape;2006;p207"/>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2007" name="Google Shape;2007;p207"/>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1" name="Shape 2011"/>
        <p:cNvGrpSpPr/>
        <p:nvPr/>
      </p:nvGrpSpPr>
      <p:grpSpPr>
        <a:xfrm>
          <a:off x="0" y="0"/>
          <a:ext cx="0" cy="0"/>
          <a:chOff x="0" y="0"/>
          <a:chExt cx="0" cy="0"/>
        </a:xfrm>
      </p:grpSpPr>
      <p:sp>
        <p:nvSpPr>
          <p:cNvPr id="2012" name="Google Shape;2012;p20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Machine Learning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013" name="Google Shape;2013;p20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Most common question from students: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t>
            </a:r>
            <a:r>
              <a:rPr i="1" lang="en" sz="2900">
                <a:solidFill>
                  <a:srgbClr val="434343"/>
                </a:solidFill>
                <a:latin typeface="Montserrat"/>
                <a:ea typeface="Montserrat"/>
                <a:cs typeface="Montserrat"/>
                <a:sym typeface="Montserrat"/>
              </a:rPr>
              <a:t>What is a good value for RMSE</a:t>
            </a:r>
            <a:r>
              <a:rPr i="1" lang="en" sz="2900">
                <a:solidFill>
                  <a:srgbClr val="434343"/>
                </a:solidFill>
                <a:latin typeface="Montserrat"/>
                <a:ea typeface="Montserrat"/>
                <a:cs typeface="Montserrat"/>
                <a:sym typeface="Montserrat"/>
              </a:rPr>
              <a:t>?</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412750" lvl="0"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Context is everything!</a:t>
            </a:r>
            <a:endParaRPr sz="2900">
              <a:solidFill>
                <a:srgbClr val="434343"/>
              </a:solidFill>
              <a:latin typeface="Montserrat"/>
              <a:ea typeface="Montserrat"/>
              <a:cs typeface="Montserrat"/>
              <a:sym typeface="Montserrat"/>
            </a:endParaRPr>
          </a:p>
          <a:p>
            <a:pPr indent="-412750" lvl="0"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 RMSE of $10 is fantastic for predicting the price of a house, but horrible for predicting the price of a candy bar!</a:t>
            </a:r>
            <a:endParaRPr sz="2900">
              <a:solidFill>
                <a:srgbClr val="434343"/>
              </a:solidFill>
              <a:latin typeface="Montserrat"/>
              <a:ea typeface="Montserrat"/>
              <a:cs typeface="Montserrat"/>
              <a:sym typeface="Montserrat"/>
            </a:endParaRPr>
          </a:p>
        </p:txBody>
      </p:sp>
      <p:pic>
        <p:nvPicPr>
          <p:cNvPr descr="watermark.jpg" id="2014" name="Google Shape;2014;p20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15" name="Google Shape;2015;p20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9" name="Shape 2019"/>
        <p:cNvGrpSpPr/>
        <p:nvPr/>
      </p:nvGrpSpPr>
      <p:grpSpPr>
        <a:xfrm>
          <a:off x="0" y="0"/>
          <a:ext cx="0" cy="0"/>
          <a:chOff x="0" y="0"/>
          <a:chExt cx="0" cy="0"/>
        </a:xfrm>
      </p:grpSpPr>
      <p:sp>
        <p:nvSpPr>
          <p:cNvPr id="2020" name="Google Shape;2020;p20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Machine Learning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021" name="Google Shape;2021;p20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Compare your error metric to the average value of the label in your data set to try to get an intuition of its overall performance.</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Domain knowledge also plays an important role here!</a:t>
            </a:r>
            <a:endParaRPr sz="2900">
              <a:solidFill>
                <a:srgbClr val="434343"/>
              </a:solidFill>
              <a:latin typeface="Montserrat"/>
              <a:ea typeface="Montserrat"/>
              <a:cs typeface="Montserrat"/>
              <a:sym typeface="Montserrat"/>
            </a:endParaRPr>
          </a:p>
        </p:txBody>
      </p:sp>
      <p:pic>
        <p:nvPicPr>
          <p:cNvPr descr="watermark.jpg" id="2022" name="Google Shape;2022;p20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23" name="Google Shape;2023;p20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7" name="Shape 2027"/>
        <p:cNvGrpSpPr/>
        <p:nvPr/>
      </p:nvGrpSpPr>
      <p:grpSpPr>
        <a:xfrm>
          <a:off x="0" y="0"/>
          <a:ext cx="0" cy="0"/>
          <a:chOff x="0" y="0"/>
          <a:chExt cx="0" cy="0"/>
        </a:xfrm>
      </p:grpSpPr>
      <p:sp>
        <p:nvSpPr>
          <p:cNvPr id="2028" name="Google Shape;2028;p21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Machine Learning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029" name="Google Shape;2029;p21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Context of importance is also necessary to consider. </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may create a model to predict how much medication to give, in which case small fluctuations in RMSE may actually be very significant.</a:t>
            </a:r>
            <a:endParaRPr sz="2900">
              <a:solidFill>
                <a:srgbClr val="434343"/>
              </a:solidFill>
              <a:latin typeface="Montserrat"/>
              <a:ea typeface="Montserrat"/>
              <a:cs typeface="Montserrat"/>
              <a:sym typeface="Montserrat"/>
            </a:endParaRPr>
          </a:p>
        </p:txBody>
      </p:sp>
      <p:pic>
        <p:nvPicPr>
          <p:cNvPr descr="watermark.jpg" id="2030" name="Google Shape;2030;p21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31" name="Google Shape;2031;p21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5" name="Shape 2035"/>
        <p:cNvGrpSpPr/>
        <p:nvPr/>
      </p:nvGrpSpPr>
      <p:grpSpPr>
        <a:xfrm>
          <a:off x="0" y="0"/>
          <a:ext cx="0" cy="0"/>
          <a:chOff x="0" y="0"/>
          <a:chExt cx="0" cy="0"/>
        </a:xfrm>
      </p:grpSpPr>
      <p:sp>
        <p:nvSpPr>
          <p:cNvPr id="2036" name="Google Shape;2036;p21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Machine Learning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037" name="Google Shape;2037;p21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Context of importance is also necessary to consider. </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If we create a model to try to improve on existing human performance, we would need some baseline RMSE to compare to.</a:t>
            </a:r>
            <a:endParaRPr sz="2900">
              <a:solidFill>
                <a:srgbClr val="434343"/>
              </a:solidFill>
              <a:latin typeface="Montserrat"/>
              <a:ea typeface="Montserrat"/>
              <a:cs typeface="Montserrat"/>
              <a:sym typeface="Montserrat"/>
            </a:endParaRPr>
          </a:p>
        </p:txBody>
      </p:sp>
      <p:pic>
        <p:nvPicPr>
          <p:cNvPr descr="watermark.jpg" id="2038" name="Google Shape;2038;p21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39" name="Google Shape;2039;p21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3" name="Shape 2043"/>
        <p:cNvGrpSpPr/>
        <p:nvPr/>
      </p:nvGrpSpPr>
      <p:grpSpPr>
        <a:xfrm>
          <a:off x="0" y="0"/>
          <a:ext cx="0" cy="0"/>
          <a:chOff x="0" y="0"/>
          <a:chExt cx="0" cy="0"/>
        </a:xfrm>
      </p:grpSpPr>
      <p:sp>
        <p:nvSpPr>
          <p:cNvPr id="2044" name="Google Shape;2044;p21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045" name="Google Shape;2045;p212"/>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quickly jump back to the notebook and calculate these metrics with SciKit-Learn!</a:t>
            </a:r>
            <a:endParaRPr sz="3000">
              <a:solidFill>
                <a:srgbClr val="434343"/>
              </a:solidFill>
              <a:latin typeface="Montserrat"/>
              <a:ea typeface="Montserrat"/>
              <a:cs typeface="Montserrat"/>
              <a:sym typeface="Montserrat"/>
            </a:endParaRPr>
          </a:p>
          <a:p>
            <a:pPr indent="0" lvl="0" marL="914400" marR="0" rtl="0" algn="l">
              <a:lnSpc>
                <a:spcPct val="115000"/>
              </a:lnSpc>
              <a:spcBef>
                <a:spcPts val="1600"/>
              </a:spcBef>
              <a:spcAft>
                <a:spcPts val="0"/>
              </a:spcAft>
              <a:buNone/>
            </a:pPr>
            <a:r>
              <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046" name="Google Shape;2046;p21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47" name="Google Shape;2047;p21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1" name="Shape 2051"/>
        <p:cNvGrpSpPr/>
        <p:nvPr/>
      </p:nvGrpSpPr>
      <p:grpSpPr>
        <a:xfrm>
          <a:off x="0" y="0"/>
          <a:ext cx="0" cy="0"/>
          <a:chOff x="0" y="0"/>
          <a:chExt cx="0" cy="0"/>
        </a:xfrm>
      </p:grpSpPr>
      <p:sp>
        <p:nvSpPr>
          <p:cNvPr id="2052" name="Google Shape;2052;p213"/>
          <p:cNvSpPr txBox="1"/>
          <p:nvPr>
            <p:ph type="ctrTitle"/>
          </p:nvPr>
        </p:nvSpPr>
        <p:spPr>
          <a:xfrm>
            <a:off x="311708" y="97170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Evaluating Residuals</a:t>
            </a:r>
            <a:endParaRPr b="1">
              <a:latin typeface="Montserrat"/>
              <a:ea typeface="Montserrat"/>
              <a:cs typeface="Montserrat"/>
              <a:sym typeface="Montserrat"/>
            </a:endParaRPr>
          </a:p>
        </p:txBody>
      </p:sp>
      <p:pic>
        <p:nvPicPr>
          <p:cNvPr descr="watermark.jpg" id="2053" name="Google Shape;2053;p21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54" name="Google Shape;2054;p21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50" name="Google Shape;250;p4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Whatever the case of invention may be, let’s build an intuitive understanding of linear regression!</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0"/>
              </a:spcAft>
              <a:buNone/>
            </a:pPr>
            <a:r>
              <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51" name="Google Shape;251;p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52" name="Google Shape;252;p4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8" name="Shape 2058"/>
        <p:cNvGrpSpPr/>
        <p:nvPr/>
      </p:nvGrpSpPr>
      <p:grpSpPr>
        <a:xfrm>
          <a:off x="0" y="0"/>
          <a:ext cx="0" cy="0"/>
          <a:chOff x="0" y="0"/>
          <a:chExt cx="0" cy="0"/>
        </a:xfrm>
      </p:grpSpPr>
      <p:sp>
        <p:nvSpPr>
          <p:cNvPr id="2059" name="Google Shape;2059;p21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060" name="Google Shape;2060;p214"/>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Often for Linear Regression it is a good idea to separately evaluate residuals (</a:t>
            </a:r>
            <a:r>
              <a:rPr b="1" lang="en" sz="3000">
                <a:solidFill>
                  <a:srgbClr val="434343"/>
                </a:solidFill>
                <a:latin typeface="Montserrat"/>
                <a:ea typeface="Montserrat"/>
                <a:cs typeface="Montserrat"/>
                <a:sym typeface="Montserrat"/>
              </a:rPr>
              <a:t>y-ŷ</a:t>
            </a:r>
            <a:r>
              <a:rPr lang="en" sz="3000">
                <a:solidFill>
                  <a:srgbClr val="434343"/>
                </a:solidFill>
                <a:latin typeface="Montserrat"/>
                <a:ea typeface="Montserrat"/>
                <a:cs typeface="Montserrat"/>
                <a:sym typeface="Montserrat"/>
              </a:rPr>
              <a:t>)</a:t>
            </a:r>
            <a:r>
              <a:rPr b="1" lang="en" sz="3000">
                <a:solidFill>
                  <a:srgbClr val="434343"/>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and not just calculate performance metrics (e.g. RMSE).</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explore why this is important...</a:t>
            </a:r>
            <a:endParaRPr sz="3000">
              <a:solidFill>
                <a:srgbClr val="434343"/>
              </a:solidFill>
              <a:latin typeface="Montserrat"/>
              <a:ea typeface="Montserrat"/>
              <a:cs typeface="Montserrat"/>
              <a:sym typeface="Montserrat"/>
            </a:endParaRPr>
          </a:p>
        </p:txBody>
      </p:sp>
      <p:pic>
        <p:nvPicPr>
          <p:cNvPr descr="watermark.jpg" id="2061" name="Google Shape;2061;p21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62" name="Google Shape;2062;p21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6" name="Shape 2066"/>
        <p:cNvGrpSpPr/>
        <p:nvPr/>
      </p:nvGrpSpPr>
      <p:grpSpPr>
        <a:xfrm>
          <a:off x="0" y="0"/>
          <a:ext cx="0" cy="0"/>
          <a:chOff x="0" y="0"/>
          <a:chExt cx="0" cy="0"/>
        </a:xfrm>
      </p:grpSpPr>
      <p:sp>
        <p:nvSpPr>
          <p:cNvPr id="2067" name="Google Shape;2067;p21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068" name="Google Shape;2068;p215"/>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Recall Anscombe’s quartet:</a:t>
            </a:r>
            <a:endParaRPr sz="3000">
              <a:solidFill>
                <a:srgbClr val="434343"/>
              </a:solidFill>
              <a:latin typeface="Montserrat"/>
              <a:ea typeface="Montserrat"/>
              <a:cs typeface="Montserrat"/>
              <a:sym typeface="Montserrat"/>
            </a:endParaRPr>
          </a:p>
        </p:txBody>
      </p:sp>
      <p:pic>
        <p:nvPicPr>
          <p:cNvPr descr="watermark.jpg" id="2069" name="Google Shape;2069;p21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70" name="Google Shape;2070;p21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071" name="Google Shape;2071;p215"/>
          <p:cNvPicPr preferRelativeResize="0"/>
          <p:nvPr/>
        </p:nvPicPr>
        <p:blipFill>
          <a:blip r:embed="rId4">
            <a:alphaModFix/>
          </a:blip>
          <a:stretch>
            <a:fillRect/>
          </a:stretch>
        </p:blipFill>
        <p:spPr>
          <a:xfrm>
            <a:off x="2285563" y="1759300"/>
            <a:ext cx="4572883" cy="3324750"/>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5" name="Shape 2075"/>
        <p:cNvGrpSpPr/>
        <p:nvPr/>
      </p:nvGrpSpPr>
      <p:grpSpPr>
        <a:xfrm>
          <a:off x="0" y="0"/>
          <a:ext cx="0" cy="0"/>
          <a:chOff x="0" y="0"/>
          <a:chExt cx="0" cy="0"/>
        </a:xfrm>
      </p:grpSpPr>
      <p:sp>
        <p:nvSpPr>
          <p:cNvPr id="2076" name="Google Shape;2076;p21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077" name="Google Shape;2077;p216"/>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Clearly Linear Regression is not suitable!</a:t>
            </a:r>
            <a:endParaRPr sz="3000">
              <a:solidFill>
                <a:srgbClr val="434343"/>
              </a:solidFill>
              <a:latin typeface="Montserrat"/>
              <a:ea typeface="Montserrat"/>
              <a:cs typeface="Montserrat"/>
              <a:sym typeface="Montserrat"/>
            </a:endParaRPr>
          </a:p>
        </p:txBody>
      </p:sp>
      <p:pic>
        <p:nvPicPr>
          <p:cNvPr descr="watermark.jpg" id="2078" name="Google Shape;2078;p21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79" name="Google Shape;2079;p21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080" name="Google Shape;2080;p216"/>
          <p:cNvPicPr preferRelativeResize="0"/>
          <p:nvPr/>
        </p:nvPicPr>
        <p:blipFill>
          <a:blip r:embed="rId4">
            <a:alphaModFix/>
          </a:blip>
          <a:stretch>
            <a:fillRect/>
          </a:stretch>
        </p:blipFill>
        <p:spPr>
          <a:xfrm>
            <a:off x="2285563" y="1759300"/>
            <a:ext cx="4572883" cy="3324750"/>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4" name="Shape 2084"/>
        <p:cNvGrpSpPr/>
        <p:nvPr/>
      </p:nvGrpSpPr>
      <p:grpSpPr>
        <a:xfrm>
          <a:off x="0" y="0"/>
          <a:ext cx="0" cy="0"/>
          <a:chOff x="0" y="0"/>
          <a:chExt cx="0" cy="0"/>
        </a:xfrm>
      </p:grpSpPr>
      <p:sp>
        <p:nvSpPr>
          <p:cNvPr id="2085" name="Google Shape;2085;p21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086" name="Google Shape;2086;p217"/>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But how can we tell if we’re dealing with more than one x feature? </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not see this discrepancy of fit visually if we have multiple features!</a:t>
            </a:r>
            <a:endParaRPr sz="3000">
              <a:solidFill>
                <a:srgbClr val="434343"/>
              </a:solidFill>
              <a:latin typeface="Montserrat"/>
              <a:ea typeface="Montserrat"/>
              <a:cs typeface="Montserrat"/>
              <a:sym typeface="Montserrat"/>
            </a:endParaRPr>
          </a:p>
        </p:txBody>
      </p:sp>
      <p:pic>
        <p:nvPicPr>
          <p:cNvPr descr="watermark.jpg" id="2087" name="Google Shape;2087;p21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88" name="Google Shape;2088;p21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2" name="Shape 2092"/>
        <p:cNvGrpSpPr/>
        <p:nvPr/>
      </p:nvGrpSpPr>
      <p:grpSpPr>
        <a:xfrm>
          <a:off x="0" y="0"/>
          <a:ext cx="0" cy="0"/>
          <a:chOff x="0" y="0"/>
          <a:chExt cx="0" cy="0"/>
        </a:xfrm>
      </p:grpSpPr>
      <p:sp>
        <p:nvSpPr>
          <p:cNvPr id="2093" name="Google Shape;2093;p21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094" name="Google Shape;2094;p218"/>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What we could do is plot residual error against true y values.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Consider an appropriate data set:</a:t>
            </a:r>
            <a:endParaRPr sz="3000">
              <a:solidFill>
                <a:srgbClr val="434343"/>
              </a:solidFill>
              <a:latin typeface="Montserrat"/>
              <a:ea typeface="Montserrat"/>
              <a:cs typeface="Montserrat"/>
              <a:sym typeface="Montserrat"/>
            </a:endParaRPr>
          </a:p>
        </p:txBody>
      </p:sp>
      <p:pic>
        <p:nvPicPr>
          <p:cNvPr descr="watermark.jpg" id="2095" name="Google Shape;2095;p21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96" name="Google Shape;2096;p21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097" name="Google Shape;2097;p218"/>
          <p:cNvPicPr preferRelativeResize="0"/>
          <p:nvPr/>
        </p:nvPicPr>
        <p:blipFill rotWithShape="1">
          <a:blip r:embed="rId4">
            <a:alphaModFix/>
          </a:blip>
          <a:srcRect b="51430" l="0" r="50999" t="0"/>
          <a:stretch/>
        </p:blipFill>
        <p:spPr>
          <a:xfrm>
            <a:off x="2970352" y="2769725"/>
            <a:ext cx="3084450" cy="2222900"/>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1" name="Shape 2101"/>
        <p:cNvGrpSpPr/>
        <p:nvPr/>
      </p:nvGrpSpPr>
      <p:grpSpPr>
        <a:xfrm>
          <a:off x="0" y="0"/>
          <a:ext cx="0" cy="0"/>
          <a:chOff x="0" y="0"/>
          <a:chExt cx="0" cy="0"/>
        </a:xfrm>
      </p:grpSpPr>
      <p:sp>
        <p:nvSpPr>
          <p:cNvPr id="2102" name="Google Shape;2102;p21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03" name="Google Shape;2103;p219"/>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residual errors should be random and close to a normal distribution.</a:t>
            </a:r>
            <a:endParaRPr sz="3000">
              <a:solidFill>
                <a:srgbClr val="434343"/>
              </a:solidFill>
              <a:latin typeface="Montserrat"/>
              <a:ea typeface="Montserrat"/>
              <a:cs typeface="Montserrat"/>
              <a:sym typeface="Montserrat"/>
            </a:endParaRPr>
          </a:p>
        </p:txBody>
      </p:sp>
      <p:pic>
        <p:nvPicPr>
          <p:cNvPr descr="watermark.jpg" id="2104" name="Google Shape;2104;p21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05" name="Google Shape;2105;p21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06" name="Google Shape;2106;p219"/>
          <p:cNvPicPr preferRelativeResize="0"/>
          <p:nvPr/>
        </p:nvPicPr>
        <p:blipFill>
          <a:blip r:embed="rId4">
            <a:alphaModFix/>
          </a:blip>
          <a:stretch>
            <a:fillRect/>
          </a:stretch>
        </p:blipFill>
        <p:spPr>
          <a:xfrm>
            <a:off x="2656725" y="2305825"/>
            <a:ext cx="3638550" cy="2495550"/>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0" name="Shape 2110"/>
        <p:cNvGrpSpPr/>
        <p:nvPr/>
      </p:nvGrpSpPr>
      <p:grpSpPr>
        <a:xfrm>
          <a:off x="0" y="0"/>
          <a:ext cx="0" cy="0"/>
          <a:chOff x="0" y="0"/>
          <a:chExt cx="0" cy="0"/>
        </a:xfrm>
      </p:grpSpPr>
      <p:sp>
        <p:nvSpPr>
          <p:cNvPr id="2111" name="Google Shape;2111;p22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12" name="Google Shape;2112;p220"/>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residual errors should be random and close to a normal distribution.</a:t>
            </a:r>
            <a:endParaRPr sz="3000">
              <a:solidFill>
                <a:srgbClr val="434343"/>
              </a:solidFill>
              <a:latin typeface="Montserrat"/>
              <a:ea typeface="Montserrat"/>
              <a:cs typeface="Montserrat"/>
              <a:sym typeface="Montserrat"/>
            </a:endParaRPr>
          </a:p>
        </p:txBody>
      </p:sp>
      <p:pic>
        <p:nvPicPr>
          <p:cNvPr descr="watermark.jpg" id="2113" name="Google Shape;2113;p22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14" name="Google Shape;2114;p22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15" name="Google Shape;2115;p220"/>
          <p:cNvPicPr preferRelativeResize="0"/>
          <p:nvPr/>
        </p:nvPicPr>
        <p:blipFill>
          <a:blip r:embed="rId4">
            <a:alphaModFix/>
          </a:blip>
          <a:stretch>
            <a:fillRect/>
          </a:stretch>
        </p:blipFill>
        <p:spPr>
          <a:xfrm>
            <a:off x="2842800" y="2265800"/>
            <a:ext cx="3733800" cy="2495550"/>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9" name="Shape 2119"/>
        <p:cNvGrpSpPr/>
        <p:nvPr/>
      </p:nvGrpSpPr>
      <p:grpSpPr>
        <a:xfrm>
          <a:off x="0" y="0"/>
          <a:ext cx="0" cy="0"/>
          <a:chOff x="0" y="0"/>
          <a:chExt cx="0" cy="0"/>
        </a:xfrm>
      </p:grpSpPr>
      <p:sp>
        <p:nvSpPr>
          <p:cNvPr id="2120" name="Google Shape;2120;p22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21" name="Google Shape;2121;p221"/>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Residual plot shows residual error vs. true y value.</a:t>
            </a:r>
            <a:endParaRPr sz="3000">
              <a:solidFill>
                <a:srgbClr val="434343"/>
              </a:solidFill>
              <a:latin typeface="Montserrat"/>
              <a:ea typeface="Montserrat"/>
              <a:cs typeface="Montserrat"/>
              <a:sym typeface="Montserrat"/>
            </a:endParaRPr>
          </a:p>
        </p:txBody>
      </p:sp>
      <p:pic>
        <p:nvPicPr>
          <p:cNvPr descr="watermark.jpg" id="2122" name="Google Shape;2122;p22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23" name="Google Shape;2123;p22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24" name="Google Shape;2124;p221"/>
          <p:cNvPicPr preferRelativeResize="0"/>
          <p:nvPr/>
        </p:nvPicPr>
        <p:blipFill>
          <a:blip r:embed="rId4">
            <a:alphaModFix/>
          </a:blip>
          <a:stretch>
            <a:fillRect/>
          </a:stretch>
        </p:blipFill>
        <p:spPr>
          <a:xfrm>
            <a:off x="2695575" y="2096063"/>
            <a:ext cx="3752850" cy="2524125"/>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8" name="Shape 2128"/>
        <p:cNvGrpSpPr/>
        <p:nvPr/>
      </p:nvGrpSpPr>
      <p:grpSpPr>
        <a:xfrm>
          <a:off x="0" y="0"/>
          <a:ext cx="0" cy="0"/>
          <a:chOff x="0" y="0"/>
          <a:chExt cx="0" cy="0"/>
        </a:xfrm>
      </p:grpSpPr>
      <p:sp>
        <p:nvSpPr>
          <p:cNvPr id="2129" name="Google Shape;2129;p22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30" name="Google Shape;2130;p222"/>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There should be no clear line or curve.</a:t>
            </a:r>
            <a:endParaRPr sz="3000">
              <a:solidFill>
                <a:srgbClr val="434343"/>
              </a:solidFill>
              <a:latin typeface="Montserrat"/>
              <a:ea typeface="Montserrat"/>
              <a:cs typeface="Montserrat"/>
              <a:sym typeface="Montserrat"/>
            </a:endParaRPr>
          </a:p>
        </p:txBody>
      </p:sp>
      <p:pic>
        <p:nvPicPr>
          <p:cNvPr descr="watermark.jpg" id="2131" name="Google Shape;2131;p22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32" name="Google Shape;2132;p22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33" name="Google Shape;2133;p222"/>
          <p:cNvPicPr preferRelativeResize="0"/>
          <p:nvPr/>
        </p:nvPicPr>
        <p:blipFill>
          <a:blip r:embed="rId4">
            <a:alphaModFix/>
          </a:blip>
          <a:stretch>
            <a:fillRect/>
          </a:stretch>
        </p:blipFill>
        <p:spPr>
          <a:xfrm>
            <a:off x="2695575" y="2096063"/>
            <a:ext cx="3752850" cy="2524125"/>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7" name="Shape 2137"/>
        <p:cNvGrpSpPr/>
        <p:nvPr/>
      </p:nvGrpSpPr>
      <p:grpSpPr>
        <a:xfrm>
          <a:off x="0" y="0"/>
          <a:ext cx="0" cy="0"/>
          <a:chOff x="0" y="0"/>
          <a:chExt cx="0" cy="0"/>
        </a:xfrm>
      </p:grpSpPr>
      <p:sp>
        <p:nvSpPr>
          <p:cNvPr id="2138" name="Google Shape;2138;p22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39" name="Google Shape;2139;p223"/>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What about non valid datasets?</a:t>
            </a:r>
            <a:endParaRPr sz="3000">
              <a:solidFill>
                <a:srgbClr val="434343"/>
              </a:solidFill>
              <a:latin typeface="Montserrat"/>
              <a:ea typeface="Montserrat"/>
              <a:cs typeface="Montserrat"/>
              <a:sym typeface="Montserrat"/>
            </a:endParaRPr>
          </a:p>
        </p:txBody>
      </p:sp>
      <p:pic>
        <p:nvPicPr>
          <p:cNvPr descr="watermark.jpg" id="2140" name="Google Shape;2140;p22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41" name="Google Shape;2141;p22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42" name="Google Shape;2142;p223"/>
          <p:cNvPicPr preferRelativeResize="0"/>
          <p:nvPr/>
        </p:nvPicPr>
        <p:blipFill>
          <a:blip r:embed="rId4">
            <a:alphaModFix/>
          </a:blip>
          <a:stretch>
            <a:fillRect/>
          </a:stretch>
        </p:blipFill>
        <p:spPr>
          <a:xfrm>
            <a:off x="2285563" y="1759300"/>
            <a:ext cx="4572883" cy="3324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108" name="Google Shape;108;p2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first machine learning algorithm we will explore is also one of the oldest!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have a quick overview of what is covered in this section of the course.</a:t>
            </a:r>
            <a:endParaRPr sz="2900">
              <a:solidFill>
                <a:srgbClr val="434343"/>
              </a:solidFill>
              <a:latin typeface="Montserrat"/>
              <a:ea typeface="Montserrat"/>
              <a:cs typeface="Montserrat"/>
              <a:sym typeface="Montserrat"/>
            </a:endParaRPr>
          </a:p>
        </p:txBody>
      </p:sp>
      <p:pic>
        <p:nvPicPr>
          <p:cNvPr descr="watermark.jpg" id="109" name="Google Shape;109;p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0" name="Google Shape;110;p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58" name="Google Shape;258;p4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Put simply, a linear relationship implies some constant straight line relationship.</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simplest possible being y = x.</a:t>
            </a:r>
            <a:endParaRPr sz="2900">
              <a:solidFill>
                <a:srgbClr val="434343"/>
              </a:solidFill>
              <a:latin typeface="Montserrat"/>
              <a:ea typeface="Montserrat"/>
              <a:cs typeface="Montserrat"/>
              <a:sym typeface="Montserrat"/>
            </a:endParaRPr>
          </a:p>
        </p:txBody>
      </p:sp>
      <p:pic>
        <p:nvPicPr>
          <p:cNvPr descr="watermark.jpg" id="259" name="Google Shape;259;p4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60" name="Google Shape;260;p4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61" name="Google Shape;261;p44"/>
          <p:cNvPicPr preferRelativeResize="0"/>
          <p:nvPr/>
        </p:nvPicPr>
        <p:blipFill>
          <a:blip r:embed="rId4">
            <a:alphaModFix/>
          </a:blip>
          <a:stretch>
            <a:fillRect/>
          </a:stretch>
        </p:blipFill>
        <p:spPr>
          <a:xfrm>
            <a:off x="2524320" y="2678800"/>
            <a:ext cx="3583949" cy="2356326"/>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6" name="Shape 2146"/>
        <p:cNvGrpSpPr/>
        <p:nvPr/>
      </p:nvGrpSpPr>
      <p:grpSpPr>
        <a:xfrm>
          <a:off x="0" y="0"/>
          <a:ext cx="0" cy="0"/>
          <a:chOff x="0" y="0"/>
          <a:chExt cx="0" cy="0"/>
        </a:xfrm>
      </p:grpSpPr>
      <p:sp>
        <p:nvSpPr>
          <p:cNvPr id="2147" name="Google Shape;2147;p22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48" name="Google Shape;2148;p224"/>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What about non valid datasets?</a:t>
            </a:r>
            <a:endParaRPr sz="3000">
              <a:solidFill>
                <a:srgbClr val="434343"/>
              </a:solidFill>
              <a:latin typeface="Montserrat"/>
              <a:ea typeface="Montserrat"/>
              <a:cs typeface="Montserrat"/>
              <a:sym typeface="Montserrat"/>
            </a:endParaRPr>
          </a:p>
        </p:txBody>
      </p:sp>
      <p:pic>
        <p:nvPicPr>
          <p:cNvPr descr="watermark.jpg" id="2149" name="Google Shape;2149;p22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50" name="Google Shape;2150;p22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51" name="Google Shape;2151;p224"/>
          <p:cNvPicPr preferRelativeResize="0"/>
          <p:nvPr/>
        </p:nvPicPr>
        <p:blipFill rotWithShape="1">
          <a:blip r:embed="rId4">
            <a:alphaModFix/>
          </a:blip>
          <a:srcRect b="51157" l="51562" r="1102" t="2638"/>
          <a:stretch/>
        </p:blipFill>
        <p:spPr>
          <a:xfrm>
            <a:off x="2848375" y="2208275"/>
            <a:ext cx="3232399" cy="2294075"/>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5" name="Shape 2155"/>
        <p:cNvGrpSpPr/>
        <p:nvPr/>
      </p:nvGrpSpPr>
      <p:grpSpPr>
        <a:xfrm>
          <a:off x="0" y="0"/>
          <a:ext cx="0" cy="0"/>
          <a:chOff x="0" y="0"/>
          <a:chExt cx="0" cy="0"/>
        </a:xfrm>
      </p:grpSpPr>
      <p:sp>
        <p:nvSpPr>
          <p:cNvPr id="2156" name="Google Shape;2156;p22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57" name="Google Shape;2157;p225"/>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Residual plot showing a clear pattern, indicating Linear Regression no valid!</a:t>
            </a:r>
            <a:endParaRPr sz="3000">
              <a:solidFill>
                <a:srgbClr val="434343"/>
              </a:solidFill>
              <a:latin typeface="Montserrat"/>
              <a:ea typeface="Montserrat"/>
              <a:cs typeface="Montserrat"/>
              <a:sym typeface="Montserrat"/>
            </a:endParaRPr>
          </a:p>
        </p:txBody>
      </p:sp>
      <p:pic>
        <p:nvPicPr>
          <p:cNvPr descr="watermark.jpg" id="2158" name="Google Shape;2158;p2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59" name="Google Shape;2159;p2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60" name="Google Shape;2160;p225"/>
          <p:cNvPicPr preferRelativeResize="0"/>
          <p:nvPr/>
        </p:nvPicPr>
        <p:blipFill>
          <a:blip r:embed="rId4">
            <a:alphaModFix/>
          </a:blip>
          <a:stretch>
            <a:fillRect/>
          </a:stretch>
        </p:blipFill>
        <p:spPr>
          <a:xfrm>
            <a:off x="41150" y="2590475"/>
            <a:ext cx="2884550" cy="1978400"/>
          </a:xfrm>
          <a:prstGeom prst="rect">
            <a:avLst/>
          </a:prstGeom>
          <a:noFill/>
          <a:ln>
            <a:noFill/>
          </a:ln>
        </p:spPr>
      </p:pic>
      <p:pic>
        <p:nvPicPr>
          <p:cNvPr id="2161" name="Google Shape;2161;p225"/>
          <p:cNvPicPr preferRelativeResize="0"/>
          <p:nvPr/>
        </p:nvPicPr>
        <p:blipFill>
          <a:blip r:embed="rId5">
            <a:alphaModFix/>
          </a:blip>
          <a:stretch>
            <a:fillRect/>
          </a:stretch>
        </p:blipFill>
        <p:spPr>
          <a:xfrm>
            <a:off x="3028498" y="2590475"/>
            <a:ext cx="3049077" cy="2037900"/>
          </a:xfrm>
          <a:prstGeom prst="rect">
            <a:avLst/>
          </a:prstGeom>
          <a:noFill/>
          <a:ln>
            <a:noFill/>
          </a:ln>
        </p:spPr>
      </p:pic>
      <p:pic>
        <p:nvPicPr>
          <p:cNvPr id="2162" name="Google Shape;2162;p225"/>
          <p:cNvPicPr preferRelativeResize="0"/>
          <p:nvPr/>
        </p:nvPicPr>
        <p:blipFill>
          <a:blip r:embed="rId6">
            <a:alphaModFix/>
          </a:blip>
          <a:stretch>
            <a:fillRect/>
          </a:stretch>
        </p:blipFill>
        <p:spPr>
          <a:xfrm>
            <a:off x="6105150" y="2568100"/>
            <a:ext cx="2975126" cy="1978400"/>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6" name="Shape 2166"/>
        <p:cNvGrpSpPr/>
        <p:nvPr/>
      </p:nvGrpSpPr>
      <p:grpSpPr>
        <a:xfrm>
          <a:off x="0" y="0"/>
          <a:ext cx="0" cy="0"/>
          <a:chOff x="0" y="0"/>
          <a:chExt cx="0" cy="0"/>
        </a:xfrm>
      </p:grpSpPr>
      <p:sp>
        <p:nvSpPr>
          <p:cNvPr id="2167" name="Google Shape;2167;p2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68" name="Google Shape;2168;p226"/>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Residual plot showing a clear pattern, indicating Linear Regression no valid!</a:t>
            </a:r>
            <a:endParaRPr sz="3000">
              <a:solidFill>
                <a:srgbClr val="434343"/>
              </a:solidFill>
              <a:latin typeface="Montserrat"/>
              <a:ea typeface="Montserrat"/>
              <a:cs typeface="Montserrat"/>
              <a:sym typeface="Montserrat"/>
            </a:endParaRPr>
          </a:p>
        </p:txBody>
      </p:sp>
      <p:pic>
        <p:nvPicPr>
          <p:cNvPr descr="watermark.jpg" id="2169" name="Google Shape;2169;p2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70" name="Google Shape;2170;p2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71" name="Google Shape;2171;p226"/>
          <p:cNvPicPr preferRelativeResize="0"/>
          <p:nvPr/>
        </p:nvPicPr>
        <p:blipFill>
          <a:blip r:embed="rId4">
            <a:alphaModFix/>
          </a:blip>
          <a:stretch>
            <a:fillRect/>
          </a:stretch>
        </p:blipFill>
        <p:spPr>
          <a:xfrm>
            <a:off x="2799600" y="2389800"/>
            <a:ext cx="3749125" cy="2493100"/>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5" name="Shape 2175"/>
        <p:cNvGrpSpPr/>
        <p:nvPr/>
      </p:nvGrpSpPr>
      <p:grpSpPr>
        <a:xfrm>
          <a:off x="0" y="0"/>
          <a:ext cx="0" cy="0"/>
          <a:chOff x="0" y="0"/>
          <a:chExt cx="0" cy="0"/>
        </a:xfrm>
      </p:grpSpPr>
      <p:sp>
        <p:nvSpPr>
          <p:cNvPr id="2176" name="Google Shape;2176;p2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77" name="Google Shape;2177;p227"/>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What about non valid datasets?</a:t>
            </a:r>
            <a:endParaRPr sz="3000">
              <a:solidFill>
                <a:srgbClr val="434343"/>
              </a:solidFill>
              <a:latin typeface="Montserrat"/>
              <a:ea typeface="Montserrat"/>
              <a:cs typeface="Montserrat"/>
              <a:sym typeface="Montserrat"/>
            </a:endParaRPr>
          </a:p>
        </p:txBody>
      </p:sp>
      <p:pic>
        <p:nvPicPr>
          <p:cNvPr descr="watermark.jpg" id="2178" name="Google Shape;2178;p2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79" name="Google Shape;2179;p2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80" name="Google Shape;2180;p227"/>
          <p:cNvPicPr preferRelativeResize="0"/>
          <p:nvPr/>
        </p:nvPicPr>
        <p:blipFill rotWithShape="1">
          <a:blip r:embed="rId4">
            <a:alphaModFix/>
          </a:blip>
          <a:srcRect b="0" l="50700" r="0" t="49806"/>
          <a:stretch/>
        </p:blipFill>
        <p:spPr>
          <a:xfrm>
            <a:off x="2798051" y="2016800"/>
            <a:ext cx="3447751" cy="2552074"/>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4" name="Shape 2184"/>
        <p:cNvGrpSpPr/>
        <p:nvPr/>
      </p:nvGrpSpPr>
      <p:grpSpPr>
        <a:xfrm>
          <a:off x="0" y="0"/>
          <a:ext cx="0" cy="0"/>
          <a:chOff x="0" y="0"/>
          <a:chExt cx="0" cy="0"/>
        </a:xfrm>
      </p:grpSpPr>
      <p:pic>
        <p:nvPicPr>
          <p:cNvPr id="2185" name="Google Shape;2185;p228"/>
          <p:cNvPicPr preferRelativeResize="0"/>
          <p:nvPr/>
        </p:nvPicPr>
        <p:blipFill>
          <a:blip r:embed="rId3">
            <a:alphaModFix/>
          </a:blip>
          <a:stretch>
            <a:fillRect/>
          </a:stretch>
        </p:blipFill>
        <p:spPr>
          <a:xfrm>
            <a:off x="3046812" y="2559812"/>
            <a:ext cx="3012449" cy="2013425"/>
          </a:xfrm>
          <a:prstGeom prst="rect">
            <a:avLst/>
          </a:prstGeom>
          <a:noFill/>
          <a:ln>
            <a:noFill/>
          </a:ln>
        </p:spPr>
      </p:pic>
      <p:pic>
        <p:nvPicPr>
          <p:cNvPr id="2186" name="Google Shape;2186;p228"/>
          <p:cNvPicPr preferRelativeResize="0"/>
          <p:nvPr/>
        </p:nvPicPr>
        <p:blipFill>
          <a:blip r:embed="rId4">
            <a:alphaModFix/>
          </a:blip>
          <a:stretch>
            <a:fillRect/>
          </a:stretch>
        </p:blipFill>
        <p:spPr>
          <a:xfrm>
            <a:off x="48575" y="2529153"/>
            <a:ext cx="2935600" cy="2013422"/>
          </a:xfrm>
          <a:prstGeom prst="rect">
            <a:avLst/>
          </a:prstGeom>
          <a:noFill/>
          <a:ln>
            <a:noFill/>
          </a:ln>
        </p:spPr>
      </p:pic>
      <p:sp>
        <p:nvSpPr>
          <p:cNvPr id="2187" name="Google Shape;2187;p2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88" name="Google Shape;2188;p228"/>
          <p:cNvSpPr txBox="1"/>
          <p:nvPr>
            <p:ph idx="1" type="body"/>
          </p:nvPr>
        </p:nvSpPr>
        <p:spPr>
          <a:xfrm>
            <a:off x="311700" y="1152475"/>
            <a:ext cx="8796000" cy="16503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Residual plot showing a clear pattern, indicating Linear Regression no valid!</a:t>
            </a:r>
            <a:endParaRPr sz="3000">
              <a:solidFill>
                <a:srgbClr val="434343"/>
              </a:solidFill>
              <a:latin typeface="Montserrat"/>
              <a:ea typeface="Montserrat"/>
              <a:cs typeface="Montserrat"/>
              <a:sym typeface="Montserrat"/>
            </a:endParaRPr>
          </a:p>
        </p:txBody>
      </p:sp>
      <p:pic>
        <p:nvPicPr>
          <p:cNvPr descr="watermark.jpg" id="2189" name="Google Shape;2189;p228"/>
          <p:cNvPicPr preferRelativeResize="0"/>
          <p:nvPr/>
        </p:nvPicPr>
        <p:blipFill rotWithShape="1">
          <a:blip r:embed="rId5">
            <a:alphaModFix/>
          </a:blip>
          <a:srcRect b="38251" l="51048" r="35216" t="14424"/>
          <a:stretch/>
        </p:blipFill>
        <p:spPr>
          <a:xfrm>
            <a:off x="152400" y="152400"/>
            <a:ext cx="890025" cy="859476"/>
          </a:xfrm>
          <a:prstGeom prst="rect">
            <a:avLst/>
          </a:prstGeom>
          <a:noFill/>
          <a:ln>
            <a:noFill/>
          </a:ln>
        </p:spPr>
      </p:pic>
      <p:pic>
        <p:nvPicPr>
          <p:cNvPr descr="watermark.jpg" id="2190" name="Google Shape;2190;p228"/>
          <p:cNvPicPr preferRelativeResize="0"/>
          <p:nvPr/>
        </p:nvPicPr>
        <p:blipFill rotWithShape="1">
          <a:blip r:embed="rId5">
            <a:alphaModFix/>
          </a:blip>
          <a:srcRect b="38442" l="-230" r="230" t="8854"/>
          <a:stretch/>
        </p:blipFill>
        <p:spPr>
          <a:xfrm>
            <a:off x="-76200" y="4801375"/>
            <a:ext cx="2315821" cy="342126"/>
          </a:xfrm>
          <a:prstGeom prst="rect">
            <a:avLst/>
          </a:prstGeom>
          <a:noFill/>
          <a:ln>
            <a:noFill/>
          </a:ln>
        </p:spPr>
      </p:pic>
      <p:pic>
        <p:nvPicPr>
          <p:cNvPr id="2191" name="Google Shape;2191;p228"/>
          <p:cNvPicPr preferRelativeResize="0"/>
          <p:nvPr/>
        </p:nvPicPr>
        <p:blipFill>
          <a:blip r:embed="rId6">
            <a:alphaModFix/>
          </a:blip>
          <a:stretch>
            <a:fillRect/>
          </a:stretch>
        </p:blipFill>
        <p:spPr>
          <a:xfrm>
            <a:off x="6059250" y="2548649"/>
            <a:ext cx="2935600" cy="1974437"/>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5" name="Shape 2195"/>
        <p:cNvGrpSpPr/>
        <p:nvPr/>
      </p:nvGrpSpPr>
      <p:grpSpPr>
        <a:xfrm>
          <a:off x="0" y="0"/>
          <a:ext cx="0" cy="0"/>
          <a:chOff x="0" y="0"/>
          <a:chExt cx="0" cy="0"/>
        </a:xfrm>
      </p:grpSpPr>
      <p:sp>
        <p:nvSpPr>
          <p:cNvPr id="2196" name="Google Shape;2196;p22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97" name="Google Shape;2197;p229"/>
          <p:cNvSpPr txBox="1"/>
          <p:nvPr>
            <p:ph idx="1" type="body"/>
          </p:nvPr>
        </p:nvSpPr>
        <p:spPr>
          <a:xfrm>
            <a:off x="311700" y="1152475"/>
            <a:ext cx="8796000" cy="16503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Residual plot showing a clear pattern, indicating Linear Regression no valid!</a:t>
            </a:r>
            <a:endParaRPr sz="3000">
              <a:solidFill>
                <a:srgbClr val="434343"/>
              </a:solidFill>
              <a:latin typeface="Montserrat"/>
              <a:ea typeface="Montserrat"/>
              <a:cs typeface="Montserrat"/>
              <a:sym typeface="Montserrat"/>
            </a:endParaRPr>
          </a:p>
        </p:txBody>
      </p:sp>
      <p:pic>
        <p:nvPicPr>
          <p:cNvPr descr="watermark.jpg" id="2198" name="Google Shape;2198;p2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99" name="Google Shape;2199;p2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200" name="Google Shape;2200;p229"/>
          <p:cNvPicPr preferRelativeResize="0"/>
          <p:nvPr/>
        </p:nvPicPr>
        <p:blipFill>
          <a:blip r:embed="rId4">
            <a:alphaModFix/>
          </a:blip>
          <a:stretch>
            <a:fillRect/>
          </a:stretch>
        </p:blipFill>
        <p:spPr>
          <a:xfrm>
            <a:off x="2843151" y="2391150"/>
            <a:ext cx="3697900" cy="2487175"/>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4" name="Shape 2204"/>
        <p:cNvGrpSpPr/>
        <p:nvPr/>
      </p:nvGrpSpPr>
      <p:grpSpPr>
        <a:xfrm>
          <a:off x="0" y="0"/>
          <a:ext cx="0" cy="0"/>
          <a:chOff x="0" y="0"/>
          <a:chExt cx="0" cy="0"/>
        </a:xfrm>
      </p:grpSpPr>
      <p:sp>
        <p:nvSpPr>
          <p:cNvPr id="2205" name="Google Shape;2205;p23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206" name="Google Shape;2206;p230"/>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explore creating these plots with Python and our model results!</a:t>
            </a:r>
            <a:endParaRPr sz="3000">
              <a:solidFill>
                <a:srgbClr val="434343"/>
              </a:solidFill>
              <a:latin typeface="Montserrat"/>
              <a:ea typeface="Montserrat"/>
              <a:cs typeface="Montserrat"/>
              <a:sym typeface="Montserrat"/>
            </a:endParaRPr>
          </a:p>
        </p:txBody>
      </p:sp>
      <p:pic>
        <p:nvPicPr>
          <p:cNvPr descr="watermark.jpg" id="2207" name="Google Shape;2207;p2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08" name="Google Shape;2208;p2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2" name="Shape 2212"/>
        <p:cNvGrpSpPr/>
        <p:nvPr/>
      </p:nvGrpSpPr>
      <p:grpSpPr>
        <a:xfrm>
          <a:off x="0" y="0"/>
          <a:ext cx="0" cy="0"/>
          <a:chOff x="0" y="0"/>
          <a:chExt cx="0" cy="0"/>
        </a:xfrm>
      </p:grpSpPr>
      <p:sp>
        <p:nvSpPr>
          <p:cNvPr id="2213" name="Google Shape;2213;p231"/>
          <p:cNvSpPr txBox="1"/>
          <p:nvPr>
            <p:ph type="ctrTitle"/>
          </p:nvPr>
        </p:nvSpPr>
        <p:spPr>
          <a:xfrm>
            <a:off x="335850" y="807750"/>
            <a:ext cx="8520600" cy="205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Model Deployment</a:t>
            </a:r>
            <a:endParaRPr b="1">
              <a:latin typeface="Montserrat"/>
              <a:ea typeface="Montserrat"/>
              <a:cs typeface="Montserrat"/>
              <a:sym typeface="Montserrat"/>
            </a:endParaRPr>
          </a:p>
        </p:txBody>
      </p:sp>
      <p:pic>
        <p:nvPicPr>
          <p:cNvPr descr="watermark.jpg" id="2214" name="Google Shape;2214;p2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15" name="Google Shape;2215;p2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9" name="Shape 2219"/>
        <p:cNvGrpSpPr/>
        <p:nvPr/>
      </p:nvGrpSpPr>
      <p:grpSpPr>
        <a:xfrm>
          <a:off x="0" y="0"/>
          <a:ext cx="0" cy="0"/>
          <a:chOff x="0" y="0"/>
          <a:chExt cx="0" cy="0"/>
        </a:xfrm>
      </p:grpSpPr>
      <p:sp>
        <p:nvSpPr>
          <p:cNvPr id="2220" name="Google Shape;2220;p23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221" name="Google Shape;2221;p232"/>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We’re almost done with our first machine learning run through!</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quickly review what we’ve done so far in the ML process.</a:t>
            </a:r>
            <a:endParaRPr sz="3000">
              <a:solidFill>
                <a:srgbClr val="434343"/>
              </a:solidFill>
              <a:latin typeface="Montserrat"/>
              <a:ea typeface="Montserrat"/>
              <a:cs typeface="Montserrat"/>
              <a:sym typeface="Montserrat"/>
            </a:endParaRPr>
          </a:p>
        </p:txBody>
      </p:sp>
      <p:pic>
        <p:nvPicPr>
          <p:cNvPr descr="watermark.jpg" id="2222" name="Google Shape;2222;p2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23" name="Google Shape;2223;p2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7" name="Shape 2227"/>
        <p:cNvGrpSpPr/>
        <p:nvPr/>
      </p:nvGrpSpPr>
      <p:grpSpPr>
        <a:xfrm>
          <a:off x="0" y="0"/>
          <a:ext cx="0" cy="0"/>
          <a:chOff x="0" y="0"/>
          <a:chExt cx="0" cy="0"/>
        </a:xfrm>
      </p:grpSpPr>
      <p:sp>
        <p:nvSpPr>
          <p:cNvPr id="2228" name="Google Shape;2228;p23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900">
                <a:solidFill>
                  <a:srgbClr val="434343"/>
                </a:solidFill>
                <a:latin typeface="Montserrat"/>
                <a:ea typeface="Montserrat"/>
                <a:cs typeface="Montserrat"/>
                <a:sym typeface="Montserrat"/>
              </a:rPr>
              <a:t>Supervised</a:t>
            </a:r>
            <a:r>
              <a:rPr lang="en" sz="2900">
                <a:solidFill>
                  <a:srgbClr val="434343"/>
                </a:solidFill>
                <a:latin typeface="Montserrat"/>
                <a:ea typeface="Montserrat"/>
                <a:cs typeface="Montserrat"/>
                <a:sym typeface="Montserrat"/>
              </a:rPr>
              <a:t> Machine Learning Process</a:t>
            </a:r>
            <a:endParaRPr>
              <a:latin typeface="Montserrat"/>
              <a:ea typeface="Montserrat"/>
              <a:cs typeface="Montserrat"/>
              <a:sym typeface="Montserrat"/>
            </a:endParaRPr>
          </a:p>
        </p:txBody>
      </p:sp>
      <p:sp>
        <p:nvSpPr>
          <p:cNvPr id="2229" name="Google Shape;2229;p233"/>
          <p:cNvSpPr txBox="1"/>
          <p:nvPr>
            <p:ph idx="1" type="body"/>
          </p:nvPr>
        </p:nvSpPr>
        <p:spPr>
          <a:xfrm>
            <a:off x="311700" y="1152475"/>
            <a:ext cx="88323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the Supervised ML</a:t>
            </a:r>
            <a:r>
              <a:rPr lang="en" sz="2900">
                <a:solidFill>
                  <a:srgbClr val="434343"/>
                </a:solidFill>
                <a:latin typeface="Montserrat"/>
                <a:ea typeface="Montserrat"/>
                <a:cs typeface="Montserrat"/>
                <a:sym typeface="Montserrat"/>
              </a:rPr>
              <a:t> Process</a:t>
            </a:r>
            <a:endParaRPr b="1" sz="2900">
              <a:solidFill>
                <a:srgbClr val="434343"/>
              </a:solidFill>
              <a:latin typeface="Montserrat"/>
              <a:ea typeface="Montserrat"/>
              <a:cs typeface="Montserrat"/>
              <a:sym typeface="Montserrat"/>
            </a:endParaRPr>
          </a:p>
        </p:txBody>
      </p:sp>
      <p:pic>
        <p:nvPicPr>
          <p:cNvPr descr="watermark.jpg" id="2230" name="Google Shape;2230;p2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31" name="Google Shape;2231;p2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232" name="Google Shape;2232;p233"/>
          <p:cNvSpPr/>
          <p:nvPr/>
        </p:nvSpPr>
        <p:spPr>
          <a:xfrm>
            <a:off x="71125" y="2621900"/>
            <a:ext cx="1133700" cy="796800"/>
          </a:xfrm>
          <a:prstGeom prst="roundRect">
            <a:avLst>
              <a:gd fmla="val 16667" name="adj"/>
            </a:avLst>
          </a:prstGeom>
          <a:solidFill>
            <a:srgbClr val="F9CB9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X and y</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Data</a:t>
            </a:r>
            <a:endParaRPr b="1" sz="1700">
              <a:latin typeface="Montserrat"/>
              <a:ea typeface="Montserrat"/>
              <a:cs typeface="Montserrat"/>
              <a:sym typeface="Montserrat"/>
            </a:endParaRPr>
          </a:p>
        </p:txBody>
      </p:sp>
      <p:sp>
        <p:nvSpPr>
          <p:cNvPr id="2233" name="Google Shape;2233;p233"/>
          <p:cNvSpPr/>
          <p:nvPr/>
        </p:nvSpPr>
        <p:spPr>
          <a:xfrm>
            <a:off x="1564600" y="1956700"/>
            <a:ext cx="1285500" cy="7968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Training Data Set</a:t>
            </a:r>
            <a:endParaRPr b="1" sz="1700">
              <a:latin typeface="Montserrat"/>
              <a:ea typeface="Montserrat"/>
              <a:cs typeface="Montserrat"/>
              <a:sym typeface="Montserrat"/>
            </a:endParaRPr>
          </a:p>
        </p:txBody>
      </p:sp>
      <p:sp>
        <p:nvSpPr>
          <p:cNvPr id="2234" name="Google Shape;2234;p233"/>
          <p:cNvSpPr/>
          <p:nvPr/>
        </p:nvSpPr>
        <p:spPr>
          <a:xfrm>
            <a:off x="1312100" y="3569500"/>
            <a:ext cx="1434300" cy="7968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Test</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Data Set</a:t>
            </a:r>
            <a:endParaRPr b="1" sz="1700">
              <a:latin typeface="Montserrat"/>
              <a:ea typeface="Montserrat"/>
              <a:cs typeface="Montserrat"/>
              <a:sym typeface="Montserrat"/>
            </a:endParaRPr>
          </a:p>
        </p:txBody>
      </p:sp>
      <p:cxnSp>
        <p:nvCxnSpPr>
          <p:cNvPr id="2235" name="Google Shape;2235;p233"/>
          <p:cNvCxnSpPr>
            <a:stCxn id="2232" idx="3"/>
            <a:endCxn id="2234" idx="0"/>
          </p:cNvCxnSpPr>
          <p:nvPr/>
        </p:nvCxnSpPr>
        <p:spPr>
          <a:xfrm>
            <a:off x="1204825" y="3020300"/>
            <a:ext cx="824400" cy="549300"/>
          </a:xfrm>
          <a:prstGeom prst="curvedConnector2">
            <a:avLst/>
          </a:prstGeom>
          <a:noFill/>
          <a:ln cap="flat" cmpd="sng" w="19050">
            <a:solidFill>
              <a:schemeClr val="dk2"/>
            </a:solidFill>
            <a:prstDash val="solid"/>
            <a:round/>
            <a:headEnd len="med" w="med" type="none"/>
            <a:tailEnd len="med" w="med" type="triangle"/>
          </a:ln>
        </p:spPr>
      </p:cxnSp>
      <p:cxnSp>
        <p:nvCxnSpPr>
          <p:cNvPr id="2236" name="Google Shape;2236;p233"/>
          <p:cNvCxnSpPr>
            <a:stCxn id="2232" idx="3"/>
            <a:endCxn id="2233" idx="1"/>
          </p:cNvCxnSpPr>
          <p:nvPr/>
        </p:nvCxnSpPr>
        <p:spPr>
          <a:xfrm flipH="1" rot="10800000">
            <a:off x="1204825" y="2355200"/>
            <a:ext cx="359700" cy="665100"/>
          </a:xfrm>
          <a:prstGeom prst="curvedConnector3">
            <a:avLst>
              <a:gd fmla="val 50010" name="adj1"/>
            </a:avLst>
          </a:prstGeom>
          <a:noFill/>
          <a:ln cap="flat" cmpd="sng" w="19050">
            <a:solidFill>
              <a:schemeClr val="dk2"/>
            </a:solidFill>
            <a:prstDash val="solid"/>
            <a:round/>
            <a:headEnd len="med" w="med" type="none"/>
            <a:tailEnd len="med" w="med" type="triangle"/>
          </a:ln>
        </p:spPr>
      </p:cxnSp>
      <p:sp>
        <p:nvSpPr>
          <p:cNvPr id="2237" name="Google Shape;2237;p233"/>
          <p:cNvSpPr/>
          <p:nvPr/>
        </p:nvSpPr>
        <p:spPr>
          <a:xfrm>
            <a:off x="3539188" y="2559250"/>
            <a:ext cx="1562700" cy="796800"/>
          </a:xfrm>
          <a:prstGeom prst="roundRect">
            <a:avLst>
              <a:gd fmla="val 16667" name="adj"/>
            </a:avLst>
          </a:prstGeom>
          <a:solidFill>
            <a:srgbClr val="EAD1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Fit/Train</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Model</a:t>
            </a:r>
            <a:endParaRPr b="1" sz="1700">
              <a:latin typeface="Montserrat"/>
              <a:ea typeface="Montserrat"/>
              <a:cs typeface="Montserrat"/>
              <a:sym typeface="Montserrat"/>
            </a:endParaRPr>
          </a:p>
        </p:txBody>
      </p:sp>
      <p:sp>
        <p:nvSpPr>
          <p:cNvPr id="2238" name="Google Shape;2238;p233"/>
          <p:cNvSpPr/>
          <p:nvPr/>
        </p:nvSpPr>
        <p:spPr>
          <a:xfrm>
            <a:off x="5475400" y="2559250"/>
            <a:ext cx="1562700" cy="796800"/>
          </a:xfrm>
          <a:prstGeom prst="roundRect">
            <a:avLst>
              <a:gd fmla="val 16667" name="adj"/>
            </a:avLst>
          </a:prstGeom>
          <a:solidFill>
            <a:srgbClr val="EAD1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Adjust as Needed</a:t>
            </a:r>
            <a:endParaRPr b="1" sz="1700">
              <a:latin typeface="Montserrat"/>
              <a:ea typeface="Montserrat"/>
              <a:cs typeface="Montserrat"/>
              <a:sym typeface="Montserrat"/>
            </a:endParaRPr>
          </a:p>
        </p:txBody>
      </p:sp>
      <p:cxnSp>
        <p:nvCxnSpPr>
          <p:cNvPr id="2239" name="Google Shape;2239;p233"/>
          <p:cNvCxnSpPr>
            <a:stCxn id="2233" idx="3"/>
            <a:endCxn id="2237" idx="0"/>
          </p:cNvCxnSpPr>
          <p:nvPr/>
        </p:nvCxnSpPr>
        <p:spPr>
          <a:xfrm>
            <a:off x="2850100" y="2355100"/>
            <a:ext cx="1470300" cy="204300"/>
          </a:xfrm>
          <a:prstGeom prst="curvedConnector2">
            <a:avLst/>
          </a:prstGeom>
          <a:noFill/>
          <a:ln cap="flat" cmpd="sng" w="19050">
            <a:solidFill>
              <a:schemeClr val="dk2"/>
            </a:solidFill>
            <a:prstDash val="solid"/>
            <a:round/>
            <a:headEnd len="med" w="med" type="none"/>
            <a:tailEnd len="med" w="med" type="triangle"/>
          </a:ln>
        </p:spPr>
      </p:cxnSp>
      <p:sp>
        <p:nvSpPr>
          <p:cNvPr id="2240" name="Google Shape;2240;p233"/>
          <p:cNvSpPr/>
          <p:nvPr/>
        </p:nvSpPr>
        <p:spPr>
          <a:xfrm>
            <a:off x="3485625" y="3967900"/>
            <a:ext cx="1818000" cy="796800"/>
          </a:xfrm>
          <a:prstGeom prst="roundRect">
            <a:avLst>
              <a:gd fmla="val 16667" name="adj"/>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Evaluate </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Performance</a:t>
            </a:r>
            <a:endParaRPr b="1" sz="1700">
              <a:latin typeface="Montserrat"/>
              <a:ea typeface="Montserrat"/>
              <a:cs typeface="Montserrat"/>
              <a:sym typeface="Montserrat"/>
            </a:endParaRPr>
          </a:p>
        </p:txBody>
      </p:sp>
      <p:cxnSp>
        <p:nvCxnSpPr>
          <p:cNvPr id="2241" name="Google Shape;2241;p233"/>
          <p:cNvCxnSpPr>
            <a:stCxn id="2237" idx="2"/>
            <a:endCxn id="2240" idx="0"/>
          </p:cNvCxnSpPr>
          <p:nvPr/>
        </p:nvCxnSpPr>
        <p:spPr>
          <a:xfrm flipH="1" rot="-5400000">
            <a:off x="4051588" y="3625000"/>
            <a:ext cx="612000" cy="74100"/>
          </a:xfrm>
          <a:prstGeom prst="curvedConnector3">
            <a:avLst>
              <a:gd fmla="val 49988" name="adj1"/>
            </a:avLst>
          </a:prstGeom>
          <a:noFill/>
          <a:ln cap="flat" cmpd="sng" w="19050">
            <a:solidFill>
              <a:schemeClr val="dk2"/>
            </a:solidFill>
            <a:prstDash val="solid"/>
            <a:round/>
            <a:headEnd len="med" w="med" type="none"/>
            <a:tailEnd len="med" w="med" type="triangle"/>
          </a:ln>
        </p:spPr>
      </p:cxnSp>
      <p:cxnSp>
        <p:nvCxnSpPr>
          <p:cNvPr id="2242" name="Google Shape;2242;p233"/>
          <p:cNvCxnSpPr>
            <a:stCxn id="2234" idx="3"/>
            <a:endCxn id="2240" idx="1"/>
          </p:cNvCxnSpPr>
          <p:nvPr/>
        </p:nvCxnSpPr>
        <p:spPr>
          <a:xfrm>
            <a:off x="2746400" y="3967900"/>
            <a:ext cx="739200" cy="398400"/>
          </a:xfrm>
          <a:prstGeom prst="curvedConnector3">
            <a:avLst>
              <a:gd fmla="val 50002" name="adj1"/>
            </a:avLst>
          </a:prstGeom>
          <a:noFill/>
          <a:ln cap="flat" cmpd="sng" w="19050">
            <a:solidFill>
              <a:schemeClr val="dk2"/>
            </a:solidFill>
            <a:prstDash val="solid"/>
            <a:round/>
            <a:headEnd len="med" w="med" type="none"/>
            <a:tailEnd len="med" w="med" type="triangle"/>
          </a:ln>
        </p:spPr>
      </p:cxnSp>
      <p:cxnSp>
        <p:nvCxnSpPr>
          <p:cNvPr id="2243" name="Google Shape;2243;p233"/>
          <p:cNvCxnSpPr>
            <a:stCxn id="2237" idx="0"/>
            <a:endCxn id="2238" idx="0"/>
          </p:cNvCxnSpPr>
          <p:nvPr/>
        </p:nvCxnSpPr>
        <p:spPr>
          <a:xfrm flipH="1" rot="-5400000">
            <a:off x="5288338" y="1591450"/>
            <a:ext cx="600" cy="1936200"/>
          </a:xfrm>
          <a:prstGeom prst="curvedConnector3">
            <a:avLst>
              <a:gd fmla="val -39687500" name="adj1"/>
            </a:avLst>
          </a:prstGeom>
          <a:noFill/>
          <a:ln cap="flat" cmpd="sng" w="19050">
            <a:solidFill>
              <a:schemeClr val="dk2"/>
            </a:solidFill>
            <a:prstDash val="solid"/>
            <a:round/>
            <a:headEnd len="med" w="med" type="none"/>
            <a:tailEnd len="med" w="med" type="triangle"/>
          </a:ln>
        </p:spPr>
      </p:cxnSp>
      <p:cxnSp>
        <p:nvCxnSpPr>
          <p:cNvPr id="2244" name="Google Shape;2244;p233"/>
          <p:cNvCxnSpPr>
            <a:stCxn id="2238" idx="2"/>
            <a:endCxn id="2237" idx="2"/>
          </p:cNvCxnSpPr>
          <p:nvPr/>
        </p:nvCxnSpPr>
        <p:spPr>
          <a:xfrm rot="5400000">
            <a:off x="5288350" y="2388250"/>
            <a:ext cx="600" cy="1936200"/>
          </a:xfrm>
          <a:prstGeom prst="curvedConnector3">
            <a:avLst>
              <a:gd fmla="val 39687500" name="adj1"/>
            </a:avLst>
          </a:prstGeom>
          <a:noFill/>
          <a:ln cap="flat" cmpd="sng" w="19050">
            <a:solidFill>
              <a:schemeClr val="dk2"/>
            </a:solidFill>
            <a:prstDash val="solid"/>
            <a:round/>
            <a:headEnd len="med" w="med" type="none"/>
            <a:tailEnd len="med" w="med" type="triangle"/>
          </a:ln>
        </p:spPr>
      </p:cxnSp>
      <p:sp>
        <p:nvSpPr>
          <p:cNvPr id="2245" name="Google Shape;2245;p233"/>
          <p:cNvSpPr/>
          <p:nvPr/>
        </p:nvSpPr>
        <p:spPr>
          <a:xfrm>
            <a:off x="7347000" y="2559250"/>
            <a:ext cx="1562700" cy="796800"/>
          </a:xfrm>
          <a:prstGeom prst="roundRect">
            <a:avLst>
              <a:gd fmla="val 16667" name="adj"/>
            </a:avLst>
          </a:prstGeom>
          <a:solidFill>
            <a:srgbClr val="D9D2E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Deploy</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Model</a:t>
            </a:r>
            <a:endParaRPr b="1" sz="1700">
              <a:latin typeface="Montserrat"/>
              <a:ea typeface="Montserrat"/>
              <a:cs typeface="Montserrat"/>
              <a:sym typeface="Montserrat"/>
            </a:endParaRPr>
          </a:p>
        </p:txBody>
      </p:sp>
      <p:cxnSp>
        <p:nvCxnSpPr>
          <p:cNvPr id="2246" name="Google Shape;2246;p233"/>
          <p:cNvCxnSpPr>
            <a:stCxn id="2238" idx="3"/>
            <a:endCxn id="2245" idx="1"/>
          </p:cNvCxnSpPr>
          <p:nvPr/>
        </p:nvCxnSpPr>
        <p:spPr>
          <a:xfrm>
            <a:off x="7038100" y="2957650"/>
            <a:ext cx="309000" cy="600"/>
          </a:xfrm>
          <a:prstGeom prst="curvedConnector3">
            <a:avLst>
              <a:gd fmla="val 49984" name="adj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67" name="Google Shape;267;p4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Here we see x = [1,2,3] and y = [1,2,3]</a:t>
            </a:r>
            <a:endParaRPr sz="2900">
              <a:solidFill>
                <a:srgbClr val="434343"/>
              </a:solidFill>
              <a:latin typeface="Montserrat"/>
              <a:ea typeface="Montserrat"/>
              <a:cs typeface="Montserrat"/>
              <a:sym typeface="Montserrat"/>
            </a:endParaRPr>
          </a:p>
        </p:txBody>
      </p:sp>
      <p:pic>
        <p:nvPicPr>
          <p:cNvPr descr="watermark.jpg" id="268" name="Google Shape;268;p4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69" name="Google Shape;269;p4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70" name="Google Shape;270;p45"/>
          <p:cNvPicPr preferRelativeResize="0"/>
          <p:nvPr/>
        </p:nvPicPr>
        <p:blipFill>
          <a:blip r:embed="rId4">
            <a:alphaModFix/>
          </a:blip>
          <a:stretch>
            <a:fillRect/>
          </a:stretch>
        </p:blipFill>
        <p:spPr>
          <a:xfrm>
            <a:off x="2524320" y="2678800"/>
            <a:ext cx="3583949" cy="2356326"/>
          </a:xfrm>
          <a:prstGeom prst="rect">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0" name="Shape 2250"/>
        <p:cNvGrpSpPr/>
        <p:nvPr/>
      </p:nvGrpSpPr>
      <p:grpSpPr>
        <a:xfrm>
          <a:off x="0" y="0"/>
          <a:ext cx="0" cy="0"/>
          <a:chOff x="0" y="0"/>
          <a:chExt cx="0" cy="0"/>
        </a:xfrm>
      </p:grpSpPr>
      <p:sp>
        <p:nvSpPr>
          <p:cNvPr id="2251" name="Google Shape;2251;p23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900">
                <a:solidFill>
                  <a:srgbClr val="434343"/>
                </a:solidFill>
                <a:latin typeface="Montserrat"/>
                <a:ea typeface="Montserrat"/>
                <a:cs typeface="Montserrat"/>
                <a:sym typeface="Montserrat"/>
              </a:rPr>
              <a:t>Supervised</a:t>
            </a:r>
            <a:r>
              <a:rPr lang="en" sz="2900">
                <a:solidFill>
                  <a:srgbClr val="434343"/>
                </a:solidFill>
                <a:latin typeface="Montserrat"/>
                <a:ea typeface="Montserrat"/>
                <a:cs typeface="Montserrat"/>
                <a:sym typeface="Montserrat"/>
              </a:rPr>
              <a:t> Machine Learning Process</a:t>
            </a:r>
            <a:endParaRPr>
              <a:latin typeface="Montserrat"/>
              <a:ea typeface="Montserrat"/>
              <a:cs typeface="Montserrat"/>
              <a:sym typeface="Montserrat"/>
            </a:endParaRPr>
          </a:p>
        </p:txBody>
      </p:sp>
      <p:sp>
        <p:nvSpPr>
          <p:cNvPr id="2252" name="Google Shape;2252;p234"/>
          <p:cNvSpPr txBox="1"/>
          <p:nvPr>
            <p:ph idx="1" type="body"/>
          </p:nvPr>
        </p:nvSpPr>
        <p:spPr>
          <a:xfrm>
            <a:off x="311700" y="1152475"/>
            <a:ext cx="88323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the Supervised ML Process</a:t>
            </a:r>
            <a:endParaRPr b="1" sz="2900">
              <a:solidFill>
                <a:srgbClr val="434343"/>
              </a:solidFill>
              <a:latin typeface="Montserrat"/>
              <a:ea typeface="Montserrat"/>
              <a:cs typeface="Montserrat"/>
              <a:sym typeface="Montserrat"/>
            </a:endParaRPr>
          </a:p>
        </p:txBody>
      </p:sp>
      <p:pic>
        <p:nvPicPr>
          <p:cNvPr descr="watermark.jpg" id="2253" name="Google Shape;2253;p2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54" name="Google Shape;2254;p2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255" name="Google Shape;2255;p234"/>
          <p:cNvSpPr/>
          <p:nvPr/>
        </p:nvSpPr>
        <p:spPr>
          <a:xfrm>
            <a:off x="71125" y="2621900"/>
            <a:ext cx="1133700" cy="796800"/>
          </a:xfrm>
          <a:prstGeom prst="roundRect">
            <a:avLst>
              <a:gd fmla="val 16667" name="adj"/>
            </a:avLst>
          </a:prstGeom>
          <a:solidFill>
            <a:srgbClr val="F9CB9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X and y</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Data</a:t>
            </a:r>
            <a:endParaRPr b="1" sz="1700">
              <a:latin typeface="Montserrat"/>
              <a:ea typeface="Montserrat"/>
              <a:cs typeface="Montserrat"/>
              <a:sym typeface="Montserrat"/>
            </a:endParaRPr>
          </a:p>
        </p:txBody>
      </p:sp>
      <p:sp>
        <p:nvSpPr>
          <p:cNvPr id="2256" name="Google Shape;2256;p234"/>
          <p:cNvSpPr/>
          <p:nvPr/>
        </p:nvSpPr>
        <p:spPr>
          <a:xfrm>
            <a:off x="1564600" y="1956700"/>
            <a:ext cx="1285500" cy="7968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Training Data Set</a:t>
            </a:r>
            <a:endParaRPr b="1" sz="1700">
              <a:latin typeface="Montserrat"/>
              <a:ea typeface="Montserrat"/>
              <a:cs typeface="Montserrat"/>
              <a:sym typeface="Montserrat"/>
            </a:endParaRPr>
          </a:p>
        </p:txBody>
      </p:sp>
      <p:sp>
        <p:nvSpPr>
          <p:cNvPr id="2257" name="Google Shape;2257;p234"/>
          <p:cNvSpPr/>
          <p:nvPr/>
        </p:nvSpPr>
        <p:spPr>
          <a:xfrm>
            <a:off x="1312100" y="3569500"/>
            <a:ext cx="1434300" cy="7968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Test</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Data Set</a:t>
            </a:r>
            <a:endParaRPr b="1" sz="1700">
              <a:latin typeface="Montserrat"/>
              <a:ea typeface="Montserrat"/>
              <a:cs typeface="Montserrat"/>
              <a:sym typeface="Montserrat"/>
            </a:endParaRPr>
          </a:p>
        </p:txBody>
      </p:sp>
      <p:cxnSp>
        <p:nvCxnSpPr>
          <p:cNvPr id="2258" name="Google Shape;2258;p234"/>
          <p:cNvCxnSpPr>
            <a:stCxn id="2255" idx="3"/>
            <a:endCxn id="2257" idx="0"/>
          </p:cNvCxnSpPr>
          <p:nvPr/>
        </p:nvCxnSpPr>
        <p:spPr>
          <a:xfrm>
            <a:off x="1204825" y="3020300"/>
            <a:ext cx="824400" cy="549300"/>
          </a:xfrm>
          <a:prstGeom prst="curvedConnector2">
            <a:avLst/>
          </a:prstGeom>
          <a:noFill/>
          <a:ln cap="flat" cmpd="sng" w="19050">
            <a:solidFill>
              <a:schemeClr val="dk2"/>
            </a:solidFill>
            <a:prstDash val="solid"/>
            <a:round/>
            <a:headEnd len="med" w="med" type="none"/>
            <a:tailEnd len="med" w="med" type="triangle"/>
          </a:ln>
        </p:spPr>
      </p:cxnSp>
      <p:cxnSp>
        <p:nvCxnSpPr>
          <p:cNvPr id="2259" name="Google Shape;2259;p234"/>
          <p:cNvCxnSpPr>
            <a:stCxn id="2255" idx="3"/>
            <a:endCxn id="2256" idx="1"/>
          </p:cNvCxnSpPr>
          <p:nvPr/>
        </p:nvCxnSpPr>
        <p:spPr>
          <a:xfrm flipH="1" rot="10800000">
            <a:off x="1204825" y="2355200"/>
            <a:ext cx="359700" cy="665100"/>
          </a:xfrm>
          <a:prstGeom prst="curvedConnector3">
            <a:avLst>
              <a:gd fmla="val 50010" name="adj1"/>
            </a:avLst>
          </a:prstGeom>
          <a:noFill/>
          <a:ln cap="flat" cmpd="sng" w="19050">
            <a:solidFill>
              <a:schemeClr val="dk2"/>
            </a:solidFill>
            <a:prstDash val="solid"/>
            <a:round/>
            <a:headEnd len="med" w="med" type="none"/>
            <a:tailEnd len="med" w="med" type="triangle"/>
          </a:ln>
        </p:spPr>
      </p:cxnSp>
      <p:sp>
        <p:nvSpPr>
          <p:cNvPr id="2260" name="Google Shape;2260;p234"/>
          <p:cNvSpPr/>
          <p:nvPr/>
        </p:nvSpPr>
        <p:spPr>
          <a:xfrm>
            <a:off x="3539188" y="2559250"/>
            <a:ext cx="1562700" cy="796800"/>
          </a:xfrm>
          <a:prstGeom prst="roundRect">
            <a:avLst>
              <a:gd fmla="val 16667" name="adj"/>
            </a:avLst>
          </a:prstGeom>
          <a:solidFill>
            <a:srgbClr val="EAD1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Fit/Train</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Model</a:t>
            </a:r>
            <a:endParaRPr b="1" sz="1700">
              <a:latin typeface="Montserrat"/>
              <a:ea typeface="Montserrat"/>
              <a:cs typeface="Montserrat"/>
              <a:sym typeface="Montserrat"/>
            </a:endParaRPr>
          </a:p>
        </p:txBody>
      </p:sp>
      <p:sp>
        <p:nvSpPr>
          <p:cNvPr id="2261" name="Google Shape;2261;p234"/>
          <p:cNvSpPr/>
          <p:nvPr/>
        </p:nvSpPr>
        <p:spPr>
          <a:xfrm>
            <a:off x="5475400" y="2559250"/>
            <a:ext cx="1562700" cy="796800"/>
          </a:xfrm>
          <a:prstGeom prst="roundRect">
            <a:avLst>
              <a:gd fmla="val 16667" name="adj"/>
            </a:avLst>
          </a:prstGeom>
          <a:solidFill>
            <a:srgbClr val="EAD1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Adjust as Needed</a:t>
            </a:r>
            <a:endParaRPr b="1" sz="1700">
              <a:latin typeface="Montserrat"/>
              <a:ea typeface="Montserrat"/>
              <a:cs typeface="Montserrat"/>
              <a:sym typeface="Montserrat"/>
            </a:endParaRPr>
          </a:p>
        </p:txBody>
      </p:sp>
      <p:cxnSp>
        <p:nvCxnSpPr>
          <p:cNvPr id="2262" name="Google Shape;2262;p234"/>
          <p:cNvCxnSpPr>
            <a:stCxn id="2256" idx="3"/>
            <a:endCxn id="2260" idx="0"/>
          </p:cNvCxnSpPr>
          <p:nvPr/>
        </p:nvCxnSpPr>
        <p:spPr>
          <a:xfrm>
            <a:off x="2850100" y="2355100"/>
            <a:ext cx="1470300" cy="204300"/>
          </a:xfrm>
          <a:prstGeom prst="curvedConnector2">
            <a:avLst/>
          </a:prstGeom>
          <a:noFill/>
          <a:ln cap="flat" cmpd="sng" w="19050">
            <a:solidFill>
              <a:schemeClr val="dk2"/>
            </a:solidFill>
            <a:prstDash val="solid"/>
            <a:round/>
            <a:headEnd len="med" w="med" type="none"/>
            <a:tailEnd len="med" w="med" type="triangle"/>
          </a:ln>
        </p:spPr>
      </p:cxnSp>
      <p:sp>
        <p:nvSpPr>
          <p:cNvPr id="2263" name="Google Shape;2263;p234"/>
          <p:cNvSpPr/>
          <p:nvPr/>
        </p:nvSpPr>
        <p:spPr>
          <a:xfrm>
            <a:off x="3485625" y="3967900"/>
            <a:ext cx="1818000" cy="796800"/>
          </a:xfrm>
          <a:prstGeom prst="roundRect">
            <a:avLst>
              <a:gd fmla="val 16667" name="adj"/>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Evaluate </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Performance</a:t>
            </a:r>
            <a:endParaRPr b="1" sz="1700">
              <a:latin typeface="Montserrat"/>
              <a:ea typeface="Montserrat"/>
              <a:cs typeface="Montserrat"/>
              <a:sym typeface="Montserrat"/>
            </a:endParaRPr>
          </a:p>
        </p:txBody>
      </p:sp>
      <p:cxnSp>
        <p:nvCxnSpPr>
          <p:cNvPr id="2264" name="Google Shape;2264;p234"/>
          <p:cNvCxnSpPr>
            <a:stCxn id="2260" idx="2"/>
            <a:endCxn id="2263" idx="0"/>
          </p:cNvCxnSpPr>
          <p:nvPr/>
        </p:nvCxnSpPr>
        <p:spPr>
          <a:xfrm flipH="1" rot="-5400000">
            <a:off x="4051588" y="3625000"/>
            <a:ext cx="612000" cy="74100"/>
          </a:xfrm>
          <a:prstGeom prst="curvedConnector3">
            <a:avLst>
              <a:gd fmla="val 49988" name="adj1"/>
            </a:avLst>
          </a:prstGeom>
          <a:noFill/>
          <a:ln cap="flat" cmpd="sng" w="19050">
            <a:solidFill>
              <a:schemeClr val="dk2"/>
            </a:solidFill>
            <a:prstDash val="solid"/>
            <a:round/>
            <a:headEnd len="med" w="med" type="none"/>
            <a:tailEnd len="med" w="med" type="triangle"/>
          </a:ln>
        </p:spPr>
      </p:cxnSp>
      <p:cxnSp>
        <p:nvCxnSpPr>
          <p:cNvPr id="2265" name="Google Shape;2265;p234"/>
          <p:cNvCxnSpPr>
            <a:stCxn id="2257" idx="3"/>
            <a:endCxn id="2263" idx="1"/>
          </p:cNvCxnSpPr>
          <p:nvPr/>
        </p:nvCxnSpPr>
        <p:spPr>
          <a:xfrm>
            <a:off x="2746400" y="3967900"/>
            <a:ext cx="739200" cy="398400"/>
          </a:xfrm>
          <a:prstGeom prst="curvedConnector3">
            <a:avLst>
              <a:gd fmla="val 50002" name="adj1"/>
            </a:avLst>
          </a:prstGeom>
          <a:noFill/>
          <a:ln cap="flat" cmpd="sng" w="19050">
            <a:solidFill>
              <a:schemeClr val="dk2"/>
            </a:solidFill>
            <a:prstDash val="solid"/>
            <a:round/>
            <a:headEnd len="med" w="med" type="none"/>
            <a:tailEnd len="med" w="med" type="triangle"/>
          </a:ln>
        </p:spPr>
      </p:cxnSp>
      <p:cxnSp>
        <p:nvCxnSpPr>
          <p:cNvPr id="2266" name="Google Shape;2266;p234"/>
          <p:cNvCxnSpPr>
            <a:stCxn id="2260" idx="0"/>
            <a:endCxn id="2261" idx="0"/>
          </p:cNvCxnSpPr>
          <p:nvPr/>
        </p:nvCxnSpPr>
        <p:spPr>
          <a:xfrm flipH="1" rot="-5400000">
            <a:off x="5288338" y="1591450"/>
            <a:ext cx="600" cy="1936200"/>
          </a:xfrm>
          <a:prstGeom prst="curvedConnector3">
            <a:avLst>
              <a:gd fmla="val -39687500" name="adj1"/>
            </a:avLst>
          </a:prstGeom>
          <a:noFill/>
          <a:ln cap="flat" cmpd="sng" w="19050">
            <a:solidFill>
              <a:schemeClr val="dk2"/>
            </a:solidFill>
            <a:prstDash val="solid"/>
            <a:round/>
            <a:headEnd len="med" w="med" type="none"/>
            <a:tailEnd len="med" w="med" type="triangle"/>
          </a:ln>
        </p:spPr>
      </p:cxnSp>
      <p:cxnSp>
        <p:nvCxnSpPr>
          <p:cNvPr id="2267" name="Google Shape;2267;p234"/>
          <p:cNvCxnSpPr>
            <a:stCxn id="2261" idx="2"/>
            <a:endCxn id="2260" idx="2"/>
          </p:cNvCxnSpPr>
          <p:nvPr/>
        </p:nvCxnSpPr>
        <p:spPr>
          <a:xfrm rot="5400000">
            <a:off x="5288350" y="2388250"/>
            <a:ext cx="600" cy="1936200"/>
          </a:xfrm>
          <a:prstGeom prst="curvedConnector3">
            <a:avLst>
              <a:gd fmla="val 39687500" name="adj1"/>
            </a:avLst>
          </a:prstGeom>
          <a:noFill/>
          <a:ln cap="flat" cmpd="sng" w="19050">
            <a:solidFill>
              <a:schemeClr val="dk2"/>
            </a:solidFill>
            <a:prstDash val="solid"/>
            <a:round/>
            <a:headEnd len="med" w="med" type="none"/>
            <a:tailEnd len="med" w="med" type="triangle"/>
          </a:ln>
        </p:spPr>
      </p:cxnSp>
      <p:sp>
        <p:nvSpPr>
          <p:cNvPr id="2268" name="Google Shape;2268;p234"/>
          <p:cNvSpPr/>
          <p:nvPr/>
        </p:nvSpPr>
        <p:spPr>
          <a:xfrm>
            <a:off x="7347000" y="2559250"/>
            <a:ext cx="1562700" cy="796800"/>
          </a:xfrm>
          <a:prstGeom prst="roundRect">
            <a:avLst>
              <a:gd fmla="val 16667" name="adj"/>
            </a:avLst>
          </a:prstGeom>
          <a:solidFill>
            <a:srgbClr val="D9D2E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Deploy</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Model</a:t>
            </a:r>
            <a:endParaRPr b="1" sz="1700">
              <a:latin typeface="Montserrat"/>
              <a:ea typeface="Montserrat"/>
              <a:cs typeface="Montserrat"/>
              <a:sym typeface="Montserrat"/>
            </a:endParaRPr>
          </a:p>
        </p:txBody>
      </p:sp>
      <p:cxnSp>
        <p:nvCxnSpPr>
          <p:cNvPr id="2269" name="Google Shape;2269;p234"/>
          <p:cNvCxnSpPr>
            <a:stCxn id="2261" idx="3"/>
            <a:endCxn id="2268" idx="1"/>
          </p:cNvCxnSpPr>
          <p:nvPr/>
        </p:nvCxnSpPr>
        <p:spPr>
          <a:xfrm>
            <a:off x="7038100" y="2957650"/>
            <a:ext cx="309000" cy="600"/>
          </a:xfrm>
          <a:prstGeom prst="curvedConnector3">
            <a:avLst>
              <a:gd fmla="val 49984" name="adj1"/>
            </a:avLst>
          </a:prstGeom>
          <a:noFill/>
          <a:ln cap="flat" cmpd="sng" w="19050">
            <a:solidFill>
              <a:schemeClr val="dk2"/>
            </a:solidFill>
            <a:prstDash val="solid"/>
            <a:round/>
            <a:headEnd len="med" w="med" type="none"/>
            <a:tailEnd len="med" w="med" type="triangle"/>
          </a:ln>
        </p:spPr>
      </p:cxnSp>
      <p:sp>
        <p:nvSpPr>
          <p:cNvPr id="2270" name="Google Shape;2270;p234"/>
          <p:cNvSpPr/>
          <p:nvPr/>
        </p:nvSpPr>
        <p:spPr>
          <a:xfrm>
            <a:off x="900675" y="2404900"/>
            <a:ext cx="439800" cy="4182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234"/>
          <p:cNvSpPr/>
          <p:nvPr/>
        </p:nvSpPr>
        <p:spPr>
          <a:xfrm>
            <a:off x="2580125" y="1711500"/>
            <a:ext cx="439800" cy="4182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234"/>
          <p:cNvSpPr/>
          <p:nvPr/>
        </p:nvSpPr>
        <p:spPr>
          <a:xfrm>
            <a:off x="2435350" y="3418700"/>
            <a:ext cx="439800" cy="4182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234"/>
          <p:cNvSpPr/>
          <p:nvPr/>
        </p:nvSpPr>
        <p:spPr>
          <a:xfrm>
            <a:off x="4726700" y="2404900"/>
            <a:ext cx="439800" cy="4182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234"/>
          <p:cNvSpPr/>
          <p:nvPr/>
        </p:nvSpPr>
        <p:spPr>
          <a:xfrm>
            <a:off x="4970525" y="3758800"/>
            <a:ext cx="439800" cy="4182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234"/>
          <p:cNvSpPr txBox="1"/>
          <p:nvPr/>
        </p:nvSpPr>
        <p:spPr>
          <a:xfrm>
            <a:off x="6520325" y="1883000"/>
            <a:ext cx="563100" cy="7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rgbClr val="BF9000"/>
                </a:solidFill>
                <a:latin typeface="Montserrat"/>
                <a:ea typeface="Montserrat"/>
                <a:cs typeface="Montserrat"/>
                <a:sym typeface="Montserrat"/>
              </a:rPr>
              <a:t>?</a:t>
            </a:r>
            <a:endParaRPr sz="4200">
              <a:solidFill>
                <a:srgbClr val="BF9000"/>
              </a:solidFill>
              <a:latin typeface="Montserrat"/>
              <a:ea typeface="Montserrat"/>
              <a:cs typeface="Montserrat"/>
              <a:sym typeface="Montserrat"/>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9" name="Shape 2279"/>
        <p:cNvGrpSpPr/>
        <p:nvPr/>
      </p:nvGrpSpPr>
      <p:grpSpPr>
        <a:xfrm>
          <a:off x="0" y="0"/>
          <a:ext cx="0" cy="0"/>
          <a:chOff x="0" y="0"/>
          <a:chExt cx="0" cy="0"/>
        </a:xfrm>
      </p:grpSpPr>
      <p:sp>
        <p:nvSpPr>
          <p:cNvPr id="2280" name="Google Shape;2280;p23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281" name="Google Shape;2281;p235"/>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Later on we will explore polynomial regression and regularization as model adjustments.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now, let’s focus on a simple “deployment” of our model by saving and loading it, then applying to new data.</a:t>
            </a:r>
            <a:endParaRPr sz="3000">
              <a:solidFill>
                <a:srgbClr val="434343"/>
              </a:solidFill>
              <a:latin typeface="Montserrat"/>
              <a:ea typeface="Montserrat"/>
              <a:cs typeface="Montserrat"/>
              <a:sym typeface="Montserrat"/>
            </a:endParaRPr>
          </a:p>
        </p:txBody>
      </p:sp>
      <p:pic>
        <p:nvPicPr>
          <p:cNvPr descr="watermark.jpg" id="2282" name="Google Shape;2282;p2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83" name="Google Shape;2283;p2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7" name="Shape 2287"/>
        <p:cNvGrpSpPr/>
        <p:nvPr/>
      </p:nvGrpSpPr>
      <p:grpSpPr>
        <a:xfrm>
          <a:off x="0" y="0"/>
          <a:ext cx="0" cy="0"/>
          <a:chOff x="0" y="0"/>
          <a:chExt cx="0" cy="0"/>
        </a:xfrm>
      </p:grpSpPr>
      <p:sp>
        <p:nvSpPr>
          <p:cNvPr id="2288" name="Google Shape;2288;p236"/>
          <p:cNvSpPr txBox="1"/>
          <p:nvPr>
            <p:ph type="ctrTitle"/>
          </p:nvPr>
        </p:nvSpPr>
        <p:spPr>
          <a:xfrm>
            <a:off x="335850" y="807750"/>
            <a:ext cx="8520600" cy="205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Polynomial Regression</a:t>
            </a:r>
            <a:endParaRPr b="1">
              <a:latin typeface="Montserrat"/>
              <a:ea typeface="Montserrat"/>
              <a:cs typeface="Montserrat"/>
              <a:sym typeface="Montserrat"/>
            </a:endParaRPr>
          </a:p>
        </p:txBody>
      </p:sp>
      <p:pic>
        <p:nvPicPr>
          <p:cNvPr descr="watermark.jpg" id="2289" name="Google Shape;2289;p2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90" name="Google Shape;2290;p2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291" name="Google Shape;2291;p23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Theory and Motivation</a:t>
            </a:r>
            <a:endParaRPr sz="3900"/>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5" name="Shape 2295"/>
        <p:cNvGrpSpPr/>
        <p:nvPr/>
      </p:nvGrpSpPr>
      <p:grpSpPr>
        <a:xfrm>
          <a:off x="0" y="0"/>
          <a:ext cx="0" cy="0"/>
          <a:chOff x="0" y="0"/>
          <a:chExt cx="0" cy="0"/>
        </a:xfrm>
      </p:grpSpPr>
      <p:sp>
        <p:nvSpPr>
          <p:cNvPr id="2296" name="Google Shape;2296;p23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Polynomial</a:t>
            </a:r>
            <a:r>
              <a:rPr lang="en">
                <a:latin typeface="Montserrat"/>
                <a:ea typeface="Montserrat"/>
                <a:cs typeface="Montserrat"/>
                <a:sym typeface="Montserrat"/>
              </a:rPr>
              <a:t>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297" name="Google Shape;2297;p23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just completed a Linear Regression task, allowing us to predict future label values given a set of features!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How can we now improve on a Linear Regression model?</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One approach is to consider </a:t>
            </a:r>
            <a:r>
              <a:rPr b="1" lang="en" sz="2900">
                <a:solidFill>
                  <a:srgbClr val="434343"/>
                </a:solidFill>
                <a:latin typeface="Montserrat"/>
                <a:ea typeface="Montserrat"/>
                <a:cs typeface="Montserrat"/>
                <a:sym typeface="Montserrat"/>
              </a:rPr>
              <a:t>higher order relationships</a:t>
            </a:r>
            <a:r>
              <a:rPr lang="en" sz="2900">
                <a:solidFill>
                  <a:srgbClr val="434343"/>
                </a:solidFill>
                <a:latin typeface="Montserrat"/>
                <a:ea typeface="Montserrat"/>
                <a:cs typeface="Montserrat"/>
                <a:sym typeface="Montserrat"/>
              </a:rPr>
              <a:t> on the features.</a:t>
            </a:r>
            <a:endParaRPr sz="2900">
              <a:solidFill>
                <a:srgbClr val="434343"/>
              </a:solidFill>
              <a:latin typeface="Montserrat"/>
              <a:ea typeface="Montserrat"/>
              <a:cs typeface="Montserrat"/>
              <a:sym typeface="Montserrat"/>
            </a:endParaRPr>
          </a:p>
        </p:txBody>
      </p:sp>
      <p:pic>
        <p:nvPicPr>
          <p:cNvPr descr="watermark.jpg" id="2298" name="Google Shape;2298;p2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99" name="Google Shape;2299;p2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3" name="Shape 2303"/>
        <p:cNvGrpSpPr/>
        <p:nvPr/>
      </p:nvGrpSpPr>
      <p:grpSpPr>
        <a:xfrm>
          <a:off x="0" y="0"/>
          <a:ext cx="0" cy="0"/>
          <a:chOff x="0" y="0"/>
          <a:chExt cx="0" cy="0"/>
        </a:xfrm>
      </p:grpSpPr>
      <p:sp>
        <p:nvSpPr>
          <p:cNvPr id="2304" name="Google Shape;2304;p23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305" name="Google Shape;2305;p23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There are two issues polynomial regression will address for us: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Non-linear feature relationships to label</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Interaction terms between features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first explore non-linear relationships and how considering polynomial orders could help address this.</a:t>
            </a:r>
            <a:endParaRPr sz="2900">
              <a:solidFill>
                <a:srgbClr val="434343"/>
              </a:solidFill>
              <a:latin typeface="Montserrat"/>
              <a:ea typeface="Montserrat"/>
              <a:cs typeface="Montserrat"/>
              <a:sym typeface="Montserrat"/>
            </a:endParaRPr>
          </a:p>
        </p:txBody>
      </p:sp>
      <p:pic>
        <p:nvPicPr>
          <p:cNvPr descr="watermark.jpg" id="2306" name="Google Shape;2306;p2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07" name="Google Shape;2307;p2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1" name="Shape 2311"/>
        <p:cNvGrpSpPr/>
        <p:nvPr/>
      </p:nvGrpSpPr>
      <p:grpSpPr>
        <a:xfrm>
          <a:off x="0" y="0"/>
          <a:ext cx="0" cy="0"/>
          <a:chOff x="0" y="0"/>
          <a:chExt cx="0" cy="0"/>
        </a:xfrm>
      </p:grpSpPr>
      <p:sp>
        <p:nvSpPr>
          <p:cNvPr id="2312" name="Google Shape;2312;p23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313" name="Google Shape;2313;p239"/>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Imagine a feature that is not linear:</a:t>
            </a:r>
            <a:endParaRPr sz="3000">
              <a:solidFill>
                <a:srgbClr val="434343"/>
              </a:solidFill>
              <a:latin typeface="Montserrat"/>
              <a:ea typeface="Montserrat"/>
              <a:cs typeface="Montserrat"/>
              <a:sym typeface="Montserrat"/>
            </a:endParaRPr>
          </a:p>
        </p:txBody>
      </p:sp>
      <p:pic>
        <p:nvPicPr>
          <p:cNvPr descr="watermark.jpg" id="2314" name="Google Shape;2314;p2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15" name="Google Shape;2315;p2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316" name="Google Shape;2316;p239"/>
          <p:cNvPicPr preferRelativeResize="0"/>
          <p:nvPr/>
        </p:nvPicPr>
        <p:blipFill>
          <a:blip r:embed="rId4">
            <a:alphaModFix/>
          </a:blip>
          <a:stretch>
            <a:fillRect/>
          </a:stretch>
        </p:blipFill>
        <p:spPr>
          <a:xfrm>
            <a:off x="1837713" y="1847875"/>
            <a:ext cx="5468577" cy="2953501"/>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0" name="Shape 2320"/>
        <p:cNvGrpSpPr/>
        <p:nvPr/>
      </p:nvGrpSpPr>
      <p:grpSpPr>
        <a:xfrm>
          <a:off x="0" y="0"/>
          <a:ext cx="0" cy="0"/>
          <a:chOff x="0" y="0"/>
          <a:chExt cx="0" cy="0"/>
        </a:xfrm>
      </p:grpSpPr>
      <p:sp>
        <p:nvSpPr>
          <p:cNvPr id="2321" name="Google Shape;2321;p24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322" name="Google Shape;2322;p240"/>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know log(x) is not a linear relationship.</a:t>
            </a:r>
            <a:endParaRPr sz="3000">
              <a:solidFill>
                <a:srgbClr val="434343"/>
              </a:solidFill>
              <a:latin typeface="Montserrat"/>
              <a:ea typeface="Montserrat"/>
              <a:cs typeface="Montserrat"/>
              <a:sym typeface="Montserrat"/>
            </a:endParaRPr>
          </a:p>
        </p:txBody>
      </p:sp>
      <p:pic>
        <p:nvPicPr>
          <p:cNvPr descr="watermark.jpg" id="2323" name="Google Shape;2323;p2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24" name="Google Shape;2324;p2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325" name="Google Shape;2325;p240"/>
          <p:cNvPicPr preferRelativeResize="0"/>
          <p:nvPr/>
        </p:nvPicPr>
        <p:blipFill>
          <a:blip r:embed="rId4">
            <a:alphaModFix/>
          </a:blip>
          <a:stretch>
            <a:fillRect/>
          </a:stretch>
        </p:blipFill>
        <p:spPr>
          <a:xfrm>
            <a:off x="1837713" y="1847875"/>
            <a:ext cx="5468577" cy="2953501"/>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9" name="Shape 2329"/>
        <p:cNvGrpSpPr/>
        <p:nvPr/>
      </p:nvGrpSpPr>
      <p:grpSpPr>
        <a:xfrm>
          <a:off x="0" y="0"/>
          <a:ext cx="0" cy="0"/>
          <a:chOff x="0" y="0"/>
          <a:chExt cx="0" cy="0"/>
        </a:xfrm>
      </p:grpSpPr>
      <p:sp>
        <p:nvSpPr>
          <p:cNvPr id="2330" name="Google Shape;2330;p24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331" name="Google Shape;2331;p241"/>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What is a feature X behaved like log(x)?</a:t>
            </a:r>
            <a:endParaRPr sz="3000">
              <a:solidFill>
                <a:srgbClr val="434343"/>
              </a:solidFill>
              <a:latin typeface="Montserrat"/>
              <a:ea typeface="Montserrat"/>
              <a:cs typeface="Montserrat"/>
              <a:sym typeface="Montserrat"/>
            </a:endParaRPr>
          </a:p>
        </p:txBody>
      </p:sp>
      <p:pic>
        <p:nvPicPr>
          <p:cNvPr descr="watermark.jpg" id="2332" name="Google Shape;2332;p2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33" name="Google Shape;2333;p24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334" name="Google Shape;2334;p241"/>
          <p:cNvPicPr preferRelativeResize="0"/>
          <p:nvPr/>
        </p:nvPicPr>
        <p:blipFill>
          <a:blip r:embed="rId4">
            <a:alphaModFix/>
          </a:blip>
          <a:stretch>
            <a:fillRect/>
          </a:stretch>
        </p:blipFill>
        <p:spPr>
          <a:xfrm>
            <a:off x="1837713" y="1847875"/>
            <a:ext cx="5468577" cy="2953501"/>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8" name="Shape 2338"/>
        <p:cNvGrpSpPr/>
        <p:nvPr/>
      </p:nvGrpSpPr>
      <p:grpSpPr>
        <a:xfrm>
          <a:off x="0" y="0"/>
          <a:ext cx="0" cy="0"/>
          <a:chOff x="0" y="0"/>
          <a:chExt cx="0" cy="0"/>
        </a:xfrm>
      </p:grpSpPr>
      <p:sp>
        <p:nvSpPr>
          <p:cNvPr id="2339" name="Google Shape;2339;p24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340" name="Google Shape;2340;p242"/>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Will be difficult to find a linear relationship</a:t>
            </a:r>
            <a:endParaRPr sz="3000">
              <a:solidFill>
                <a:srgbClr val="434343"/>
              </a:solidFill>
              <a:latin typeface="Montserrat"/>
              <a:ea typeface="Montserrat"/>
              <a:cs typeface="Montserrat"/>
              <a:sym typeface="Montserrat"/>
            </a:endParaRPr>
          </a:p>
        </p:txBody>
      </p:sp>
      <p:pic>
        <p:nvPicPr>
          <p:cNvPr descr="watermark.jpg" id="2341" name="Google Shape;2341;p2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42" name="Google Shape;2342;p24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343" name="Google Shape;2343;p242"/>
          <p:cNvPicPr preferRelativeResize="0"/>
          <p:nvPr/>
        </p:nvPicPr>
        <p:blipFill>
          <a:blip r:embed="rId4">
            <a:alphaModFix/>
          </a:blip>
          <a:stretch>
            <a:fillRect/>
          </a:stretch>
        </p:blipFill>
        <p:spPr>
          <a:xfrm>
            <a:off x="1837713" y="1847875"/>
            <a:ext cx="5468577" cy="2953501"/>
          </a:xfrm>
          <a:prstGeom prst="rect">
            <a:avLst/>
          </a:prstGeom>
          <a:noFill/>
          <a:ln>
            <a:noFill/>
          </a:ln>
        </p:spPr>
      </p:pic>
      <p:cxnSp>
        <p:nvCxnSpPr>
          <p:cNvPr id="2344" name="Google Shape;2344;p242"/>
          <p:cNvCxnSpPr/>
          <p:nvPr/>
        </p:nvCxnSpPr>
        <p:spPr>
          <a:xfrm flipH="1" rot="10800000">
            <a:off x="2473450" y="1965825"/>
            <a:ext cx="4723200" cy="2277000"/>
          </a:xfrm>
          <a:prstGeom prst="straightConnector1">
            <a:avLst/>
          </a:prstGeom>
          <a:noFill/>
          <a:ln cap="flat" cmpd="sng" w="28575">
            <a:solidFill>
              <a:srgbClr val="6AA84F"/>
            </a:solidFill>
            <a:prstDash val="dash"/>
            <a:round/>
            <a:headEnd len="med" w="med" type="none"/>
            <a:tailEnd len="med" w="med" type="none"/>
          </a:ln>
        </p:spPr>
      </p:cxn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8" name="Shape 2348"/>
        <p:cNvGrpSpPr/>
        <p:nvPr/>
      </p:nvGrpSpPr>
      <p:grpSpPr>
        <a:xfrm>
          <a:off x="0" y="0"/>
          <a:ext cx="0" cy="0"/>
          <a:chOff x="0" y="0"/>
          <a:chExt cx="0" cy="0"/>
        </a:xfrm>
      </p:grpSpPr>
      <p:pic>
        <p:nvPicPr>
          <p:cNvPr id="2349" name="Google Shape;2349;p243"/>
          <p:cNvPicPr preferRelativeResize="0"/>
          <p:nvPr/>
        </p:nvPicPr>
        <p:blipFill>
          <a:blip r:embed="rId3">
            <a:alphaModFix/>
          </a:blip>
          <a:stretch>
            <a:fillRect/>
          </a:stretch>
        </p:blipFill>
        <p:spPr>
          <a:xfrm>
            <a:off x="1979062" y="1858225"/>
            <a:ext cx="5295242" cy="2932799"/>
          </a:xfrm>
          <a:prstGeom prst="rect">
            <a:avLst/>
          </a:prstGeom>
          <a:noFill/>
          <a:ln>
            <a:noFill/>
          </a:ln>
        </p:spPr>
      </p:pic>
      <p:sp>
        <p:nvSpPr>
          <p:cNvPr id="2350" name="Google Shape;2350;p24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351" name="Google Shape;2351;p243"/>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What about the square of this feature?</a:t>
            </a:r>
            <a:endParaRPr sz="3000">
              <a:solidFill>
                <a:srgbClr val="434343"/>
              </a:solidFill>
              <a:latin typeface="Montserrat"/>
              <a:ea typeface="Montserrat"/>
              <a:cs typeface="Montserrat"/>
              <a:sym typeface="Montserrat"/>
            </a:endParaRPr>
          </a:p>
        </p:txBody>
      </p:sp>
      <p:pic>
        <p:nvPicPr>
          <p:cNvPr descr="watermark.jpg" id="2352" name="Google Shape;2352;p243"/>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2353" name="Google Shape;2353;p243"/>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76" name="Google Shape;276;p4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could then (based on the three real data points) build out the relationship y=x as our “fitted” line.</a:t>
            </a:r>
            <a:endParaRPr sz="2900">
              <a:solidFill>
                <a:srgbClr val="434343"/>
              </a:solidFill>
              <a:latin typeface="Montserrat"/>
              <a:ea typeface="Montserrat"/>
              <a:cs typeface="Montserrat"/>
              <a:sym typeface="Montserrat"/>
            </a:endParaRPr>
          </a:p>
        </p:txBody>
      </p:sp>
      <p:pic>
        <p:nvPicPr>
          <p:cNvPr descr="watermark.jpg" id="277" name="Google Shape;277;p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78" name="Google Shape;278;p4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79" name="Google Shape;279;p46"/>
          <p:cNvPicPr preferRelativeResize="0"/>
          <p:nvPr/>
        </p:nvPicPr>
        <p:blipFill>
          <a:blip r:embed="rId4">
            <a:alphaModFix/>
          </a:blip>
          <a:stretch>
            <a:fillRect/>
          </a:stretch>
        </p:blipFill>
        <p:spPr>
          <a:xfrm>
            <a:off x="2352750" y="2586450"/>
            <a:ext cx="3854900" cy="2534476"/>
          </a:xfrm>
          <a:prstGeom prst="rect">
            <a:avLst/>
          </a:prstGeom>
          <a:noFill/>
          <a:ln>
            <a:noFill/>
          </a:ln>
        </p:spPr>
      </p:pic>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7" name="Shape 2357"/>
        <p:cNvGrpSpPr/>
        <p:nvPr/>
      </p:nvGrpSpPr>
      <p:grpSpPr>
        <a:xfrm>
          <a:off x="0" y="0"/>
          <a:ext cx="0" cy="0"/>
          <a:chOff x="0" y="0"/>
          <a:chExt cx="0" cy="0"/>
        </a:xfrm>
      </p:grpSpPr>
      <p:pic>
        <p:nvPicPr>
          <p:cNvPr id="2358" name="Google Shape;2358;p244"/>
          <p:cNvPicPr preferRelativeResize="0"/>
          <p:nvPr/>
        </p:nvPicPr>
        <p:blipFill>
          <a:blip r:embed="rId3">
            <a:alphaModFix/>
          </a:blip>
          <a:stretch>
            <a:fillRect/>
          </a:stretch>
        </p:blipFill>
        <p:spPr>
          <a:xfrm>
            <a:off x="1979062" y="1858225"/>
            <a:ext cx="5295242" cy="2932799"/>
          </a:xfrm>
          <a:prstGeom prst="rect">
            <a:avLst/>
          </a:prstGeom>
          <a:noFill/>
          <a:ln>
            <a:noFill/>
          </a:ln>
        </p:spPr>
      </p:pic>
      <p:sp>
        <p:nvSpPr>
          <p:cNvPr id="2359" name="Google Shape;2359;p24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360" name="Google Shape;2360;p244"/>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Relationship could be more linear.</a:t>
            </a:r>
            <a:endParaRPr sz="3000">
              <a:solidFill>
                <a:srgbClr val="434343"/>
              </a:solidFill>
              <a:latin typeface="Montserrat"/>
              <a:ea typeface="Montserrat"/>
              <a:cs typeface="Montserrat"/>
              <a:sym typeface="Montserrat"/>
            </a:endParaRPr>
          </a:p>
        </p:txBody>
      </p:sp>
      <p:pic>
        <p:nvPicPr>
          <p:cNvPr descr="watermark.jpg" id="2361" name="Google Shape;2361;p244"/>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2362" name="Google Shape;2362;p244"/>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cxnSp>
        <p:nvCxnSpPr>
          <p:cNvPr id="2363" name="Google Shape;2363;p244"/>
          <p:cNvCxnSpPr/>
          <p:nvPr/>
        </p:nvCxnSpPr>
        <p:spPr>
          <a:xfrm flipH="1" rot="10800000">
            <a:off x="2473450" y="1965825"/>
            <a:ext cx="4723200" cy="2277000"/>
          </a:xfrm>
          <a:prstGeom prst="straightConnector1">
            <a:avLst/>
          </a:prstGeom>
          <a:noFill/>
          <a:ln cap="flat" cmpd="sng" w="28575">
            <a:solidFill>
              <a:srgbClr val="6AA84F"/>
            </a:solidFill>
            <a:prstDash val="dash"/>
            <a:round/>
            <a:headEnd len="med" w="med" type="none"/>
            <a:tailEnd len="med" w="med" type="none"/>
          </a:ln>
        </p:spPr>
      </p:cxn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7" name="Shape 2367"/>
        <p:cNvGrpSpPr/>
        <p:nvPr/>
      </p:nvGrpSpPr>
      <p:grpSpPr>
        <a:xfrm>
          <a:off x="0" y="0"/>
          <a:ext cx="0" cy="0"/>
          <a:chOff x="0" y="0"/>
          <a:chExt cx="0" cy="0"/>
        </a:xfrm>
      </p:grpSpPr>
      <p:pic>
        <p:nvPicPr>
          <p:cNvPr id="2368" name="Google Shape;2368;p245"/>
          <p:cNvPicPr preferRelativeResize="0"/>
          <p:nvPr/>
        </p:nvPicPr>
        <p:blipFill>
          <a:blip r:embed="rId3">
            <a:alphaModFix/>
          </a:blip>
          <a:stretch>
            <a:fillRect/>
          </a:stretch>
        </p:blipFill>
        <p:spPr>
          <a:xfrm>
            <a:off x="1880800" y="1880425"/>
            <a:ext cx="5361250" cy="2920950"/>
          </a:xfrm>
          <a:prstGeom prst="rect">
            <a:avLst/>
          </a:prstGeom>
          <a:noFill/>
          <a:ln>
            <a:noFill/>
          </a:ln>
        </p:spPr>
      </p:pic>
      <p:sp>
        <p:nvSpPr>
          <p:cNvPr id="2369" name="Google Shape;2369;p24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370" name="Google Shape;2370;p245"/>
          <p:cNvSpPr txBox="1"/>
          <p:nvPr>
            <p:ph idx="1" type="body"/>
          </p:nvPr>
        </p:nvSpPr>
        <p:spPr>
          <a:xfrm>
            <a:off x="311700" y="1152475"/>
            <a:ext cx="8796000" cy="26469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Even more so for higher orders!</a:t>
            </a:r>
            <a:endParaRPr sz="3000">
              <a:solidFill>
                <a:srgbClr val="434343"/>
              </a:solidFill>
              <a:latin typeface="Montserrat"/>
              <a:ea typeface="Montserrat"/>
              <a:cs typeface="Montserrat"/>
              <a:sym typeface="Montserrat"/>
            </a:endParaRPr>
          </a:p>
        </p:txBody>
      </p:sp>
      <p:pic>
        <p:nvPicPr>
          <p:cNvPr descr="watermark.jpg" id="2371" name="Google Shape;2371;p245"/>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2372" name="Google Shape;2372;p245"/>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cxnSp>
        <p:nvCxnSpPr>
          <p:cNvPr id="2373" name="Google Shape;2373;p245"/>
          <p:cNvCxnSpPr/>
          <p:nvPr/>
        </p:nvCxnSpPr>
        <p:spPr>
          <a:xfrm flipH="1" rot="10800000">
            <a:off x="2473450" y="1988925"/>
            <a:ext cx="4654200" cy="2253900"/>
          </a:xfrm>
          <a:prstGeom prst="straightConnector1">
            <a:avLst/>
          </a:prstGeom>
          <a:noFill/>
          <a:ln cap="flat" cmpd="sng" w="28575">
            <a:solidFill>
              <a:srgbClr val="6AA84F"/>
            </a:solidFill>
            <a:prstDash val="dash"/>
            <a:round/>
            <a:headEnd len="med" w="med" type="none"/>
            <a:tailEnd len="med" w="med" type="none"/>
          </a:ln>
        </p:spPr>
      </p:cxn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7" name="Shape 2377"/>
        <p:cNvGrpSpPr/>
        <p:nvPr/>
      </p:nvGrpSpPr>
      <p:grpSpPr>
        <a:xfrm>
          <a:off x="0" y="0"/>
          <a:ext cx="0" cy="0"/>
          <a:chOff x="0" y="0"/>
          <a:chExt cx="0" cy="0"/>
        </a:xfrm>
      </p:grpSpPr>
      <p:sp>
        <p:nvSpPr>
          <p:cNvPr id="2378" name="Google Shape;2378;p24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379" name="Google Shape;2379;p24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Keep in mind this is an </a:t>
            </a:r>
            <a:r>
              <a:rPr lang="en" sz="2900">
                <a:solidFill>
                  <a:srgbClr val="434343"/>
                </a:solidFill>
                <a:latin typeface="Montserrat"/>
                <a:ea typeface="Montserrat"/>
                <a:cs typeface="Montserrat"/>
                <a:sym typeface="Montserrat"/>
              </a:rPr>
              <a:t>exaggerated</a:t>
            </a:r>
            <a:r>
              <a:rPr lang="en" sz="2900">
                <a:solidFill>
                  <a:srgbClr val="434343"/>
                </a:solidFill>
                <a:latin typeface="Montserrat"/>
                <a:ea typeface="Montserrat"/>
                <a:cs typeface="Montserrat"/>
                <a:sym typeface="Montserrat"/>
              </a:rPr>
              <a:t> example, and not every feature will have relationships at a higher order.</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main point here is to show it </a:t>
            </a:r>
            <a:r>
              <a:rPr lang="en" sz="2900">
                <a:solidFill>
                  <a:srgbClr val="434343"/>
                </a:solidFill>
                <a:latin typeface="Montserrat"/>
                <a:ea typeface="Montserrat"/>
                <a:cs typeface="Montserrat"/>
                <a:sym typeface="Montserrat"/>
              </a:rPr>
              <a:t>could</a:t>
            </a:r>
            <a:r>
              <a:rPr lang="en" sz="2900">
                <a:solidFill>
                  <a:srgbClr val="434343"/>
                </a:solidFill>
                <a:latin typeface="Montserrat"/>
                <a:ea typeface="Montserrat"/>
                <a:cs typeface="Montserrat"/>
                <a:sym typeface="Montserrat"/>
              </a:rPr>
              <a:t> be reasonable to solve for a single linear Beta coefficient for polynomial of an original feature.</a:t>
            </a:r>
            <a:endParaRPr sz="2900">
              <a:solidFill>
                <a:srgbClr val="434343"/>
              </a:solidFill>
              <a:latin typeface="Montserrat"/>
              <a:ea typeface="Montserrat"/>
              <a:cs typeface="Montserrat"/>
              <a:sym typeface="Montserrat"/>
            </a:endParaRPr>
          </a:p>
        </p:txBody>
      </p:sp>
      <p:pic>
        <p:nvPicPr>
          <p:cNvPr descr="watermark.jpg" id="2380" name="Google Shape;2380;p2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81" name="Google Shape;2381;p24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5" name="Shape 2385"/>
        <p:cNvGrpSpPr/>
        <p:nvPr/>
      </p:nvGrpSpPr>
      <p:grpSpPr>
        <a:xfrm>
          <a:off x="0" y="0"/>
          <a:ext cx="0" cy="0"/>
          <a:chOff x="0" y="0"/>
          <a:chExt cx="0" cy="0"/>
        </a:xfrm>
      </p:grpSpPr>
      <p:sp>
        <p:nvSpPr>
          <p:cNvPr id="2386" name="Google Shape;2386;p24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387" name="Google Shape;2387;p24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now also consider </a:t>
            </a:r>
            <a:r>
              <a:rPr b="1" lang="en" sz="2900">
                <a:solidFill>
                  <a:srgbClr val="434343"/>
                </a:solidFill>
                <a:latin typeface="Montserrat"/>
                <a:ea typeface="Montserrat"/>
                <a:cs typeface="Montserrat"/>
                <a:sym typeface="Montserrat"/>
              </a:rPr>
              <a:t>interaction terms.</a:t>
            </a:r>
            <a:endParaRPr b="1"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if features are only significant when in sync with one another?</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 example:</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Perhaps newspaper advertising spend by itself is not effective, but greatly increases effectiveness if added to a TV advertising campaign.</a:t>
            </a:r>
            <a:endParaRPr sz="2900">
              <a:solidFill>
                <a:srgbClr val="434343"/>
              </a:solidFill>
              <a:latin typeface="Montserrat"/>
              <a:ea typeface="Montserrat"/>
              <a:cs typeface="Montserrat"/>
              <a:sym typeface="Montserrat"/>
            </a:endParaRPr>
          </a:p>
        </p:txBody>
      </p:sp>
      <p:pic>
        <p:nvPicPr>
          <p:cNvPr descr="watermark.jpg" id="2388" name="Google Shape;2388;p2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89" name="Google Shape;2389;p24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3" name="Shape 2393"/>
        <p:cNvGrpSpPr/>
        <p:nvPr/>
      </p:nvGrpSpPr>
      <p:grpSpPr>
        <a:xfrm>
          <a:off x="0" y="0"/>
          <a:ext cx="0" cy="0"/>
          <a:chOff x="0" y="0"/>
          <a:chExt cx="0" cy="0"/>
        </a:xfrm>
      </p:grpSpPr>
      <p:sp>
        <p:nvSpPr>
          <p:cNvPr id="2394" name="Google Shape;2394;p24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395" name="Google Shape;2395;p24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Consumers only watching a TV ad will create some sales, but consumers who watch TV </a:t>
            </a:r>
            <a:r>
              <a:rPr b="1" lang="en" sz="2900">
                <a:solidFill>
                  <a:srgbClr val="434343"/>
                </a:solidFill>
                <a:latin typeface="Montserrat"/>
                <a:ea typeface="Montserrat"/>
                <a:cs typeface="Montserrat"/>
                <a:sym typeface="Montserrat"/>
              </a:rPr>
              <a:t>and</a:t>
            </a:r>
            <a:r>
              <a:rPr lang="en" sz="2900">
                <a:solidFill>
                  <a:srgbClr val="434343"/>
                </a:solidFill>
                <a:latin typeface="Montserrat"/>
                <a:ea typeface="Montserrat"/>
                <a:cs typeface="Montserrat"/>
                <a:sym typeface="Montserrat"/>
              </a:rPr>
              <a:t> are later “reminded” through a newspaper ad could contribute even more sales than TV or newspaper alone!</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How can we check for this?</a:t>
            </a:r>
            <a:endParaRPr sz="2900">
              <a:solidFill>
                <a:srgbClr val="434343"/>
              </a:solidFill>
              <a:latin typeface="Montserrat"/>
              <a:ea typeface="Montserrat"/>
              <a:cs typeface="Montserrat"/>
              <a:sym typeface="Montserrat"/>
            </a:endParaRPr>
          </a:p>
        </p:txBody>
      </p:sp>
      <p:pic>
        <p:nvPicPr>
          <p:cNvPr descr="watermark.jpg" id="2396" name="Google Shape;2396;p2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97" name="Google Shape;2397;p24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1" name="Shape 2401"/>
        <p:cNvGrpSpPr/>
        <p:nvPr/>
      </p:nvGrpSpPr>
      <p:grpSpPr>
        <a:xfrm>
          <a:off x="0" y="0"/>
          <a:ext cx="0" cy="0"/>
          <a:chOff x="0" y="0"/>
          <a:chExt cx="0" cy="0"/>
        </a:xfrm>
      </p:grpSpPr>
      <p:sp>
        <p:nvSpPr>
          <p:cNvPr id="2402" name="Google Shape;2402;p24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403" name="Google Shape;2403;p24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Simplest way is to create a new feature that </a:t>
            </a:r>
            <a:r>
              <a:rPr lang="en" sz="2900">
                <a:solidFill>
                  <a:srgbClr val="434343"/>
                </a:solidFill>
                <a:latin typeface="Montserrat"/>
                <a:ea typeface="Montserrat"/>
                <a:cs typeface="Montserrat"/>
                <a:sym typeface="Montserrat"/>
              </a:rPr>
              <a:t>multiplies</a:t>
            </a:r>
            <a:r>
              <a:rPr lang="en" sz="2900">
                <a:solidFill>
                  <a:srgbClr val="434343"/>
                </a:solidFill>
                <a:latin typeface="Montserrat"/>
                <a:ea typeface="Montserrat"/>
                <a:cs typeface="Montserrat"/>
                <a:sym typeface="Montserrat"/>
              </a:rPr>
              <a:t> two existing features together to create an </a:t>
            </a:r>
            <a:r>
              <a:rPr b="1" lang="en" sz="2900">
                <a:solidFill>
                  <a:srgbClr val="434343"/>
                </a:solidFill>
                <a:latin typeface="Montserrat"/>
                <a:ea typeface="Montserrat"/>
                <a:cs typeface="Montserrat"/>
                <a:sym typeface="Montserrat"/>
              </a:rPr>
              <a:t>interaction term.</a:t>
            </a:r>
            <a:endParaRPr b="1"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keep the original features, and add on this </a:t>
            </a:r>
            <a:r>
              <a:rPr b="1" lang="en" sz="2900">
                <a:solidFill>
                  <a:srgbClr val="434343"/>
                </a:solidFill>
                <a:latin typeface="Montserrat"/>
                <a:ea typeface="Montserrat"/>
                <a:cs typeface="Montserrat"/>
                <a:sym typeface="Montserrat"/>
              </a:rPr>
              <a:t>interaction term.</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Fortunately Scikit-Learn does this for us easily through a </a:t>
            </a:r>
            <a:r>
              <a:rPr b="1" lang="en" sz="2900">
                <a:solidFill>
                  <a:srgbClr val="434343"/>
                </a:solidFill>
                <a:latin typeface="Montserrat"/>
                <a:ea typeface="Montserrat"/>
                <a:cs typeface="Montserrat"/>
                <a:sym typeface="Montserrat"/>
              </a:rPr>
              <a:t>preprocessing</a:t>
            </a:r>
            <a:r>
              <a:rPr lang="en" sz="2900">
                <a:solidFill>
                  <a:srgbClr val="434343"/>
                </a:solidFill>
                <a:latin typeface="Montserrat"/>
                <a:ea typeface="Montserrat"/>
                <a:cs typeface="Montserrat"/>
                <a:sym typeface="Montserrat"/>
              </a:rPr>
              <a:t> call.</a:t>
            </a:r>
            <a:endParaRPr sz="2900">
              <a:solidFill>
                <a:srgbClr val="434343"/>
              </a:solidFill>
              <a:latin typeface="Montserrat"/>
              <a:ea typeface="Montserrat"/>
              <a:cs typeface="Montserrat"/>
              <a:sym typeface="Montserrat"/>
            </a:endParaRPr>
          </a:p>
        </p:txBody>
      </p:sp>
      <p:pic>
        <p:nvPicPr>
          <p:cNvPr descr="watermark.jpg" id="2404" name="Google Shape;2404;p2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05" name="Google Shape;2405;p24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9" name="Shape 2409"/>
        <p:cNvGrpSpPr/>
        <p:nvPr/>
      </p:nvGrpSpPr>
      <p:grpSpPr>
        <a:xfrm>
          <a:off x="0" y="0"/>
          <a:ext cx="0" cy="0"/>
          <a:chOff x="0" y="0"/>
          <a:chExt cx="0" cy="0"/>
        </a:xfrm>
      </p:grpSpPr>
      <p:sp>
        <p:nvSpPr>
          <p:cNvPr id="2410" name="Google Shape;2410;p25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411" name="Google Shape;2411;p25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Scikit-Learn’s preprocessing library contains many useful tools to apply to the original data set </a:t>
            </a:r>
            <a:r>
              <a:rPr b="1" lang="en" sz="2900">
                <a:solidFill>
                  <a:srgbClr val="434343"/>
                </a:solidFill>
                <a:latin typeface="Montserrat"/>
                <a:ea typeface="Montserrat"/>
                <a:cs typeface="Montserrat"/>
                <a:sym typeface="Montserrat"/>
              </a:rPr>
              <a:t>before</a:t>
            </a:r>
            <a:r>
              <a:rPr lang="en" sz="2900">
                <a:solidFill>
                  <a:srgbClr val="434343"/>
                </a:solidFill>
                <a:latin typeface="Montserrat"/>
                <a:ea typeface="Montserrat"/>
                <a:cs typeface="Montserrat"/>
                <a:sym typeface="Montserrat"/>
              </a:rPr>
              <a:t> model training.</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One tool is the </a:t>
            </a:r>
            <a:r>
              <a:rPr b="1" lang="en" sz="2900">
                <a:solidFill>
                  <a:srgbClr val="434343"/>
                </a:solidFill>
                <a:latin typeface="Montserrat"/>
                <a:ea typeface="Montserrat"/>
                <a:cs typeface="Montserrat"/>
                <a:sym typeface="Montserrat"/>
              </a:rPr>
              <a:t>PolynomialFeatures </a:t>
            </a:r>
            <a:r>
              <a:rPr lang="en" sz="2900">
                <a:solidFill>
                  <a:srgbClr val="434343"/>
                </a:solidFill>
                <a:latin typeface="Montserrat"/>
                <a:ea typeface="Montserrat"/>
                <a:cs typeface="Montserrat"/>
                <a:sym typeface="Montserrat"/>
              </a:rPr>
              <a:t>which automatically creates both higher order feature polynomials and the interaction terms between all feature combinations.</a:t>
            </a:r>
            <a:endParaRPr sz="2900">
              <a:solidFill>
                <a:srgbClr val="434343"/>
              </a:solidFill>
              <a:latin typeface="Montserrat"/>
              <a:ea typeface="Montserrat"/>
              <a:cs typeface="Montserrat"/>
              <a:sym typeface="Montserrat"/>
            </a:endParaRPr>
          </a:p>
        </p:txBody>
      </p:sp>
      <p:pic>
        <p:nvPicPr>
          <p:cNvPr descr="watermark.jpg" id="2412" name="Google Shape;2412;p2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13" name="Google Shape;2413;p2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7" name="Shape 2417"/>
        <p:cNvGrpSpPr/>
        <p:nvPr/>
      </p:nvGrpSpPr>
      <p:grpSpPr>
        <a:xfrm>
          <a:off x="0" y="0"/>
          <a:ext cx="0" cy="0"/>
          <a:chOff x="0" y="0"/>
          <a:chExt cx="0" cy="0"/>
        </a:xfrm>
      </p:grpSpPr>
      <p:sp>
        <p:nvSpPr>
          <p:cNvPr id="2418" name="Google Shape;2418;p25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419" name="Google Shape;2419;p251"/>
          <p:cNvSpPr txBox="1"/>
          <p:nvPr>
            <p:ph idx="1" type="body"/>
          </p:nvPr>
        </p:nvSpPr>
        <p:spPr>
          <a:xfrm>
            <a:off x="311700" y="12286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features created include:</a:t>
            </a:r>
            <a:endParaRPr sz="3000">
              <a:solidFill>
                <a:srgbClr val="434343"/>
              </a:solidFill>
              <a:latin typeface="Montserrat"/>
              <a:ea typeface="Montserrat"/>
              <a:cs typeface="Montserrat"/>
              <a:sym typeface="Montserrat"/>
            </a:endParaRPr>
          </a:p>
          <a:p>
            <a:pPr indent="-419100" lvl="1" marL="914400" marR="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bias (the value of 1.0)</a:t>
            </a:r>
            <a:endParaRPr sz="3000">
              <a:solidFill>
                <a:srgbClr val="434343"/>
              </a:solidFill>
              <a:latin typeface="Montserrat"/>
              <a:ea typeface="Montserrat"/>
              <a:cs typeface="Montserrat"/>
              <a:sym typeface="Montserrat"/>
            </a:endParaRPr>
          </a:p>
          <a:p>
            <a:pPr indent="-419100" lvl="1" marL="914400" marR="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Values raised to a power for each degree (e.g. x^1, x^2, x^3, …)</a:t>
            </a:r>
            <a:endParaRPr sz="3000">
              <a:solidFill>
                <a:srgbClr val="434343"/>
              </a:solidFill>
              <a:latin typeface="Montserrat"/>
              <a:ea typeface="Montserrat"/>
              <a:cs typeface="Montserrat"/>
              <a:sym typeface="Montserrat"/>
            </a:endParaRPr>
          </a:p>
          <a:p>
            <a:pPr indent="-419100" lvl="1" marL="914400" marR="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Interactions between all pairs of features (e.g. x1 * x2, x1 * x3, …)</a:t>
            </a:r>
            <a:endParaRPr sz="3000">
              <a:solidFill>
                <a:srgbClr val="434343"/>
              </a:solidFill>
              <a:latin typeface="Montserrat"/>
              <a:ea typeface="Montserrat"/>
              <a:cs typeface="Montserrat"/>
              <a:sym typeface="Montserrat"/>
            </a:endParaRPr>
          </a:p>
        </p:txBody>
      </p:sp>
      <p:pic>
        <p:nvPicPr>
          <p:cNvPr descr="watermark.jpg" id="2420" name="Google Shape;2420;p2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21" name="Google Shape;2421;p2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5" name="Shape 2425"/>
        <p:cNvGrpSpPr/>
        <p:nvPr/>
      </p:nvGrpSpPr>
      <p:grpSpPr>
        <a:xfrm>
          <a:off x="0" y="0"/>
          <a:ext cx="0" cy="0"/>
          <a:chOff x="0" y="0"/>
          <a:chExt cx="0" cy="0"/>
        </a:xfrm>
      </p:grpSpPr>
      <p:sp>
        <p:nvSpPr>
          <p:cNvPr id="2426" name="Google Shape;2426;p25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427" name="Google Shape;2427;p252"/>
          <p:cNvSpPr txBox="1"/>
          <p:nvPr>
            <p:ph idx="1" type="body"/>
          </p:nvPr>
        </p:nvSpPr>
        <p:spPr>
          <a:xfrm>
            <a:off x="311700" y="12286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Converting Two Features </a:t>
            </a:r>
            <a:r>
              <a:rPr b="1" lang="en" sz="3000">
                <a:solidFill>
                  <a:srgbClr val="434343"/>
                </a:solidFill>
                <a:latin typeface="Montserrat"/>
                <a:ea typeface="Montserrat"/>
                <a:cs typeface="Montserrat"/>
                <a:sym typeface="Montserrat"/>
              </a:rPr>
              <a:t>A</a:t>
            </a:r>
            <a:r>
              <a:rPr lang="en" sz="3000">
                <a:solidFill>
                  <a:srgbClr val="434343"/>
                </a:solidFill>
                <a:latin typeface="Montserrat"/>
                <a:ea typeface="Montserrat"/>
                <a:cs typeface="Montserrat"/>
                <a:sym typeface="Montserrat"/>
              </a:rPr>
              <a:t> and </a:t>
            </a:r>
            <a:r>
              <a:rPr b="1" lang="en" sz="3000">
                <a:solidFill>
                  <a:srgbClr val="434343"/>
                </a:solidFill>
                <a:latin typeface="Montserrat"/>
                <a:ea typeface="Montserrat"/>
                <a:cs typeface="Montserrat"/>
                <a:sym typeface="Montserrat"/>
              </a:rPr>
              <a:t>B</a:t>
            </a:r>
            <a:endParaRPr b="1" sz="3000">
              <a:solidFill>
                <a:srgbClr val="434343"/>
              </a:solidFill>
              <a:latin typeface="Montserrat"/>
              <a:ea typeface="Montserrat"/>
              <a:cs typeface="Montserrat"/>
              <a:sym typeface="Montserrat"/>
            </a:endParaRPr>
          </a:p>
          <a:p>
            <a:pPr indent="-419100" lvl="1" marL="914400" marR="0" rtl="0" algn="l">
              <a:lnSpc>
                <a:spcPct val="150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1, A, B, A</a:t>
            </a:r>
            <a:r>
              <a:rPr b="1" baseline="30000" lang="en" sz="3000">
                <a:solidFill>
                  <a:srgbClr val="434343"/>
                </a:solidFill>
                <a:latin typeface="Montserrat"/>
                <a:ea typeface="Montserrat"/>
                <a:cs typeface="Montserrat"/>
                <a:sym typeface="Montserrat"/>
              </a:rPr>
              <a:t>2</a:t>
            </a:r>
            <a:r>
              <a:rPr b="1" lang="en" sz="3000">
                <a:solidFill>
                  <a:srgbClr val="434343"/>
                </a:solidFill>
                <a:latin typeface="Montserrat"/>
                <a:ea typeface="Montserrat"/>
                <a:cs typeface="Montserrat"/>
                <a:sym typeface="Montserrat"/>
              </a:rPr>
              <a:t>, AB, B</a:t>
            </a:r>
            <a:r>
              <a:rPr b="1" baseline="30000" lang="en" sz="3000">
                <a:solidFill>
                  <a:srgbClr val="434343"/>
                </a:solidFill>
                <a:latin typeface="Montserrat"/>
                <a:ea typeface="Montserrat"/>
                <a:cs typeface="Montserrat"/>
                <a:sym typeface="Montserrat"/>
              </a:rPr>
              <a:t>2</a:t>
            </a:r>
            <a:endParaRPr b="1" sz="3000">
              <a:solidFill>
                <a:srgbClr val="434343"/>
              </a:solidFill>
              <a:latin typeface="Montserrat"/>
              <a:ea typeface="Montserrat"/>
              <a:cs typeface="Montserrat"/>
              <a:sym typeface="Montserrat"/>
            </a:endParaRPr>
          </a:p>
          <a:p>
            <a:pPr indent="0" lvl="0" marL="457200" rtl="0" algn="l">
              <a:lnSpc>
                <a:spcPct val="100000"/>
              </a:lnSpc>
              <a:spcBef>
                <a:spcPts val="1600"/>
              </a:spcBef>
              <a:spcAft>
                <a:spcPts val="1600"/>
              </a:spcAft>
              <a:buNone/>
            </a:pPr>
            <a:r>
              <a:t/>
            </a:r>
            <a:endParaRPr b="1" baseline="30000" sz="3000">
              <a:solidFill>
                <a:srgbClr val="434343"/>
              </a:solidFill>
              <a:latin typeface="Montserrat"/>
              <a:ea typeface="Montserrat"/>
              <a:cs typeface="Montserrat"/>
              <a:sym typeface="Montserrat"/>
            </a:endParaRPr>
          </a:p>
        </p:txBody>
      </p:sp>
      <p:pic>
        <p:nvPicPr>
          <p:cNvPr descr="watermark.jpg" id="2428" name="Google Shape;2428;p2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29" name="Google Shape;2429;p2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3" name="Shape 2433"/>
        <p:cNvGrpSpPr/>
        <p:nvPr/>
      </p:nvGrpSpPr>
      <p:grpSpPr>
        <a:xfrm>
          <a:off x="0" y="0"/>
          <a:ext cx="0" cy="0"/>
          <a:chOff x="0" y="0"/>
          <a:chExt cx="0" cy="0"/>
        </a:xfrm>
      </p:grpSpPr>
      <p:sp>
        <p:nvSpPr>
          <p:cNvPr id="2434" name="Google Shape;2434;p25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435" name="Google Shape;2435;p253"/>
          <p:cNvSpPr txBox="1"/>
          <p:nvPr>
            <p:ph idx="1" type="body"/>
          </p:nvPr>
        </p:nvSpPr>
        <p:spPr>
          <a:xfrm>
            <a:off x="311700" y="12286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Converting Two Features </a:t>
            </a:r>
            <a:r>
              <a:rPr b="1" lang="en" sz="3000">
                <a:solidFill>
                  <a:srgbClr val="434343"/>
                </a:solidFill>
                <a:latin typeface="Montserrat"/>
                <a:ea typeface="Montserrat"/>
                <a:cs typeface="Montserrat"/>
                <a:sym typeface="Montserrat"/>
              </a:rPr>
              <a:t>A</a:t>
            </a:r>
            <a:r>
              <a:rPr lang="en" sz="3000">
                <a:solidFill>
                  <a:srgbClr val="434343"/>
                </a:solidFill>
                <a:latin typeface="Montserrat"/>
                <a:ea typeface="Montserrat"/>
                <a:cs typeface="Montserrat"/>
                <a:sym typeface="Montserrat"/>
              </a:rPr>
              <a:t> and </a:t>
            </a:r>
            <a:r>
              <a:rPr b="1" lang="en" sz="3000">
                <a:solidFill>
                  <a:srgbClr val="434343"/>
                </a:solidFill>
                <a:latin typeface="Montserrat"/>
                <a:ea typeface="Montserrat"/>
                <a:cs typeface="Montserrat"/>
                <a:sym typeface="Montserrat"/>
              </a:rPr>
              <a:t>B</a:t>
            </a:r>
            <a:endParaRPr b="1" sz="3000">
              <a:solidFill>
                <a:srgbClr val="434343"/>
              </a:solidFill>
              <a:latin typeface="Montserrat"/>
              <a:ea typeface="Montserrat"/>
              <a:cs typeface="Montserrat"/>
              <a:sym typeface="Montserrat"/>
            </a:endParaRPr>
          </a:p>
          <a:p>
            <a:pPr indent="-419100" lvl="1" marL="914400" marR="0" rtl="0" algn="l">
              <a:lnSpc>
                <a:spcPct val="150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1, A, B, A</a:t>
            </a:r>
            <a:r>
              <a:rPr b="1" baseline="30000" lang="en" sz="3000">
                <a:solidFill>
                  <a:srgbClr val="434343"/>
                </a:solidFill>
                <a:latin typeface="Montserrat"/>
                <a:ea typeface="Montserrat"/>
                <a:cs typeface="Montserrat"/>
                <a:sym typeface="Montserrat"/>
              </a:rPr>
              <a:t>2</a:t>
            </a:r>
            <a:r>
              <a:rPr b="1" lang="en" sz="3000">
                <a:solidFill>
                  <a:srgbClr val="434343"/>
                </a:solidFill>
                <a:latin typeface="Montserrat"/>
                <a:ea typeface="Montserrat"/>
                <a:cs typeface="Montserrat"/>
                <a:sym typeface="Montserrat"/>
              </a:rPr>
              <a:t>, AB, B</a:t>
            </a:r>
            <a:r>
              <a:rPr b="1" baseline="30000" lang="en" sz="3000">
                <a:solidFill>
                  <a:srgbClr val="434343"/>
                </a:solidFill>
                <a:latin typeface="Montserrat"/>
                <a:ea typeface="Montserrat"/>
                <a:cs typeface="Montserrat"/>
                <a:sym typeface="Montserrat"/>
              </a:rPr>
              <a:t>2</a:t>
            </a:r>
            <a:endParaRPr b="1" sz="3000">
              <a:solidFill>
                <a:srgbClr val="434343"/>
              </a:solidFill>
              <a:latin typeface="Montserrat"/>
              <a:ea typeface="Montserrat"/>
              <a:cs typeface="Montserrat"/>
              <a:sym typeface="Montserrat"/>
            </a:endParaRPr>
          </a:p>
          <a:p>
            <a:pPr indent="-419100" lvl="0" marL="45720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Generalized terms of features </a:t>
            </a:r>
            <a:r>
              <a:rPr b="1" lang="en" sz="3000">
                <a:solidFill>
                  <a:srgbClr val="434343"/>
                </a:solidFill>
                <a:latin typeface="Montserrat"/>
                <a:ea typeface="Montserrat"/>
                <a:cs typeface="Montserrat"/>
                <a:sym typeface="Montserrat"/>
              </a:rPr>
              <a:t>X</a:t>
            </a:r>
            <a:r>
              <a:rPr b="1" baseline="-25000" lang="en" sz="3000">
                <a:solidFill>
                  <a:srgbClr val="434343"/>
                </a:solidFill>
                <a:latin typeface="Montserrat"/>
                <a:ea typeface="Montserrat"/>
                <a:cs typeface="Montserrat"/>
                <a:sym typeface="Montserrat"/>
              </a:rPr>
              <a:t>1 </a:t>
            </a:r>
            <a:r>
              <a:rPr lang="en" sz="3000">
                <a:solidFill>
                  <a:srgbClr val="434343"/>
                </a:solidFill>
                <a:latin typeface="Montserrat"/>
                <a:ea typeface="Montserrat"/>
                <a:cs typeface="Montserrat"/>
                <a:sym typeface="Montserrat"/>
              </a:rPr>
              <a:t>and </a:t>
            </a:r>
            <a:r>
              <a:rPr b="1" lang="en" sz="3000">
                <a:solidFill>
                  <a:srgbClr val="434343"/>
                </a:solidFill>
                <a:latin typeface="Montserrat"/>
                <a:ea typeface="Montserrat"/>
                <a:cs typeface="Montserrat"/>
                <a:sym typeface="Montserrat"/>
              </a:rPr>
              <a:t>X</a:t>
            </a:r>
            <a:r>
              <a:rPr b="1" baseline="-25000" lang="en" sz="3000">
                <a:solidFill>
                  <a:srgbClr val="434343"/>
                </a:solidFill>
                <a:latin typeface="Montserrat"/>
                <a:ea typeface="Montserrat"/>
                <a:cs typeface="Montserrat"/>
                <a:sym typeface="Montserrat"/>
              </a:rPr>
              <a:t>2</a:t>
            </a:r>
            <a:r>
              <a:rPr baseline="-25000" lang="en" sz="3000">
                <a:solidFill>
                  <a:srgbClr val="434343"/>
                </a:solidFill>
                <a:latin typeface="Montserrat"/>
                <a:ea typeface="Montserrat"/>
                <a:cs typeface="Montserrat"/>
                <a:sym typeface="Montserrat"/>
              </a:rPr>
              <a:t>  </a:t>
            </a:r>
            <a:endParaRPr sz="3000">
              <a:solidFill>
                <a:srgbClr val="434343"/>
              </a:solidFill>
              <a:latin typeface="Montserrat"/>
              <a:ea typeface="Montserrat"/>
              <a:cs typeface="Montserrat"/>
              <a:sym typeface="Montserrat"/>
            </a:endParaRPr>
          </a:p>
          <a:p>
            <a:pPr indent="-419100" lvl="1" marL="914400" rtl="0" algn="l">
              <a:lnSpc>
                <a:spcPct val="150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1, X</a:t>
            </a:r>
            <a:r>
              <a:rPr b="1" baseline="-25000" lang="en" sz="3000">
                <a:solidFill>
                  <a:srgbClr val="434343"/>
                </a:solidFill>
                <a:latin typeface="Montserrat"/>
                <a:ea typeface="Montserrat"/>
                <a:cs typeface="Montserrat"/>
                <a:sym typeface="Montserrat"/>
              </a:rPr>
              <a:t>1 </a:t>
            </a:r>
            <a:r>
              <a:rPr b="1" lang="en" sz="3000">
                <a:solidFill>
                  <a:srgbClr val="434343"/>
                </a:solidFill>
                <a:latin typeface="Montserrat"/>
                <a:ea typeface="Montserrat"/>
                <a:cs typeface="Montserrat"/>
                <a:sym typeface="Montserrat"/>
              </a:rPr>
              <a:t>, X</a:t>
            </a:r>
            <a:r>
              <a:rPr b="1" baseline="-25000" lang="en" sz="3000">
                <a:solidFill>
                  <a:srgbClr val="434343"/>
                </a:solidFill>
                <a:latin typeface="Montserrat"/>
                <a:ea typeface="Montserrat"/>
                <a:cs typeface="Montserrat"/>
                <a:sym typeface="Montserrat"/>
              </a:rPr>
              <a:t>2</a:t>
            </a:r>
            <a:r>
              <a:rPr b="1" lang="en" sz="3000">
                <a:solidFill>
                  <a:srgbClr val="434343"/>
                </a:solidFill>
                <a:latin typeface="Montserrat"/>
                <a:ea typeface="Montserrat"/>
                <a:cs typeface="Montserrat"/>
                <a:sym typeface="Montserrat"/>
              </a:rPr>
              <a:t>, X</a:t>
            </a:r>
            <a:r>
              <a:rPr b="1" baseline="-25000" lang="en" sz="3000">
                <a:solidFill>
                  <a:srgbClr val="434343"/>
                </a:solidFill>
                <a:latin typeface="Montserrat"/>
                <a:ea typeface="Montserrat"/>
                <a:cs typeface="Montserrat"/>
                <a:sym typeface="Montserrat"/>
              </a:rPr>
              <a:t>1</a:t>
            </a:r>
            <a:r>
              <a:rPr b="1" baseline="30000" lang="en" sz="3000">
                <a:solidFill>
                  <a:srgbClr val="434343"/>
                </a:solidFill>
                <a:latin typeface="Montserrat"/>
                <a:ea typeface="Montserrat"/>
                <a:cs typeface="Montserrat"/>
                <a:sym typeface="Montserrat"/>
              </a:rPr>
              <a:t>2</a:t>
            </a:r>
            <a:r>
              <a:rPr b="1" lang="en" sz="3000">
                <a:solidFill>
                  <a:srgbClr val="434343"/>
                </a:solidFill>
                <a:latin typeface="Montserrat"/>
                <a:ea typeface="Montserrat"/>
                <a:cs typeface="Montserrat"/>
                <a:sym typeface="Montserrat"/>
              </a:rPr>
              <a:t>, X</a:t>
            </a:r>
            <a:r>
              <a:rPr b="1" baseline="-25000" lang="en" sz="3000">
                <a:solidFill>
                  <a:srgbClr val="434343"/>
                </a:solidFill>
                <a:latin typeface="Montserrat"/>
                <a:ea typeface="Montserrat"/>
                <a:cs typeface="Montserrat"/>
                <a:sym typeface="Montserrat"/>
              </a:rPr>
              <a:t>1</a:t>
            </a:r>
            <a:r>
              <a:rPr b="1" lang="en" sz="3000">
                <a:solidFill>
                  <a:srgbClr val="434343"/>
                </a:solidFill>
                <a:latin typeface="Montserrat"/>
                <a:ea typeface="Montserrat"/>
                <a:cs typeface="Montserrat"/>
                <a:sym typeface="Montserrat"/>
              </a:rPr>
              <a:t>X</a:t>
            </a:r>
            <a:r>
              <a:rPr b="1" baseline="-25000" lang="en" sz="3000">
                <a:solidFill>
                  <a:srgbClr val="434343"/>
                </a:solidFill>
                <a:latin typeface="Montserrat"/>
                <a:ea typeface="Montserrat"/>
                <a:cs typeface="Montserrat"/>
                <a:sym typeface="Montserrat"/>
              </a:rPr>
              <a:t>2 </a:t>
            </a:r>
            <a:r>
              <a:rPr b="1" lang="en" sz="3000">
                <a:solidFill>
                  <a:srgbClr val="434343"/>
                </a:solidFill>
                <a:latin typeface="Montserrat"/>
                <a:ea typeface="Montserrat"/>
                <a:cs typeface="Montserrat"/>
                <a:sym typeface="Montserrat"/>
              </a:rPr>
              <a:t>, X</a:t>
            </a:r>
            <a:r>
              <a:rPr b="1" baseline="-25000" lang="en" sz="3000">
                <a:solidFill>
                  <a:srgbClr val="434343"/>
                </a:solidFill>
                <a:latin typeface="Montserrat"/>
                <a:ea typeface="Montserrat"/>
                <a:cs typeface="Montserrat"/>
                <a:sym typeface="Montserrat"/>
              </a:rPr>
              <a:t>2</a:t>
            </a:r>
            <a:r>
              <a:rPr b="1" baseline="30000" lang="en" sz="3000">
                <a:solidFill>
                  <a:srgbClr val="434343"/>
                </a:solidFill>
                <a:latin typeface="Montserrat"/>
                <a:ea typeface="Montserrat"/>
                <a:cs typeface="Montserrat"/>
                <a:sym typeface="Montserrat"/>
              </a:rPr>
              <a:t>2</a:t>
            </a:r>
            <a:endParaRPr b="1" baseline="30000" sz="3000">
              <a:solidFill>
                <a:srgbClr val="434343"/>
              </a:solidFill>
              <a:latin typeface="Montserrat"/>
              <a:ea typeface="Montserrat"/>
              <a:cs typeface="Montserrat"/>
              <a:sym typeface="Montserrat"/>
            </a:endParaRPr>
          </a:p>
          <a:p>
            <a:pPr indent="0" lvl="0" marL="457200" rtl="0" algn="l">
              <a:lnSpc>
                <a:spcPct val="115000"/>
              </a:lnSpc>
              <a:spcBef>
                <a:spcPts val="1600"/>
              </a:spcBef>
              <a:spcAft>
                <a:spcPts val="1600"/>
              </a:spcAft>
              <a:buNone/>
            </a:pPr>
            <a:r>
              <a:t/>
            </a:r>
            <a:endParaRPr b="1" baseline="30000" sz="3000">
              <a:solidFill>
                <a:srgbClr val="434343"/>
              </a:solidFill>
              <a:latin typeface="Montserrat"/>
              <a:ea typeface="Montserrat"/>
              <a:cs typeface="Montserrat"/>
              <a:sym typeface="Montserrat"/>
            </a:endParaRPr>
          </a:p>
        </p:txBody>
      </p:sp>
      <p:pic>
        <p:nvPicPr>
          <p:cNvPr descr="watermark.jpg" id="2436" name="Google Shape;2436;p25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37" name="Google Shape;2437;p25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85" name="Google Shape;285;p4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implies for some new x value I can predict its related y.</a:t>
            </a:r>
            <a:endParaRPr sz="2900">
              <a:solidFill>
                <a:srgbClr val="434343"/>
              </a:solidFill>
              <a:latin typeface="Montserrat"/>
              <a:ea typeface="Montserrat"/>
              <a:cs typeface="Montserrat"/>
              <a:sym typeface="Montserrat"/>
            </a:endParaRPr>
          </a:p>
        </p:txBody>
      </p:sp>
      <p:pic>
        <p:nvPicPr>
          <p:cNvPr descr="watermark.jpg" id="286" name="Google Shape;286;p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7" name="Google Shape;287;p4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88" name="Google Shape;288;p47"/>
          <p:cNvPicPr preferRelativeResize="0"/>
          <p:nvPr/>
        </p:nvPicPr>
        <p:blipFill>
          <a:blip r:embed="rId4">
            <a:alphaModFix/>
          </a:blip>
          <a:stretch>
            <a:fillRect/>
          </a:stretch>
        </p:blipFill>
        <p:spPr>
          <a:xfrm>
            <a:off x="2352750" y="2586450"/>
            <a:ext cx="3854900" cy="2534476"/>
          </a:xfrm>
          <a:prstGeom prst="rect">
            <a:avLst/>
          </a:prstGeom>
          <a:noFill/>
          <a:ln>
            <a:noFill/>
          </a:ln>
        </p:spPr>
      </p:pic>
      <p:cxnSp>
        <p:nvCxnSpPr>
          <p:cNvPr id="289" name="Google Shape;289;p47"/>
          <p:cNvCxnSpPr/>
          <p:nvPr/>
        </p:nvCxnSpPr>
        <p:spPr>
          <a:xfrm rot="10800000">
            <a:off x="3662300" y="4272025"/>
            <a:ext cx="0" cy="600600"/>
          </a:xfrm>
          <a:prstGeom prst="straightConnector1">
            <a:avLst/>
          </a:prstGeom>
          <a:noFill/>
          <a:ln cap="flat" cmpd="sng" w="19050">
            <a:solidFill>
              <a:srgbClr val="CC0000"/>
            </a:solidFill>
            <a:prstDash val="dash"/>
            <a:round/>
            <a:headEnd len="med" w="med" type="none"/>
            <a:tailEnd len="med" w="med" type="none"/>
          </a:ln>
        </p:spPr>
      </p:cxn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1" name="Shape 2441"/>
        <p:cNvGrpSpPr/>
        <p:nvPr/>
      </p:nvGrpSpPr>
      <p:grpSpPr>
        <a:xfrm>
          <a:off x="0" y="0"/>
          <a:ext cx="0" cy="0"/>
          <a:chOff x="0" y="0"/>
          <a:chExt cx="0" cy="0"/>
        </a:xfrm>
      </p:grpSpPr>
      <p:sp>
        <p:nvSpPr>
          <p:cNvPr id="2442" name="Google Shape;2442;p25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443" name="Google Shape;2443;p254"/>
          <p:cNvSpPr txBox="1"/>
          <p:nvPr>
            <p:ph idx="1" type="body"/>
          </p:nvPr>
        </p:nvSpPr>
        <p:spPr>
          <a:xfrm>
            <a:off x="311700" y="12286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Converting Two Features </a:t>
            </a:r>
            <a:r>
              <a:rPr b="1" lang="en" sz="3000">
                <a:solidFill>
                  <a:srgbClr val="434343"/>
                </a:solidFill>
                <a:latin typeface="Montserrat"/>
                <a:ea typeface="Montserrat"/>
                <a:cs typeface="Montserrat"/>
                <a:sym typeface="Montserrat"/>
              </a:rPr>
              <a:t>A</a:t>
            </a:r>
            <a:r>
              <a:rPr lang="en" sz="3000">
                <a:solidFill>
                  <a:srgbClr val="434343"/>
                </a:solidFill>
                <a:latin typeface="Montserrat"/>
                <a:ea typeface="Montserrat"/>
                <a:cs typeface="Montserrat"/>
                <a:sym typeface="Montserrat"/>
              </a:rPr>
              <a:t> and </a:t>
            </a:r>
            <a:r>
              <a:rPr b="1" lang="en" sz="3000">
                <a:solidFill>
                  <a:srgbClr val="434343"/>
                </a:solidFill>
                <a:latin typeface="Montserrat"/>
                <a:ea typeface="Montserrat"/>
                <a:cs typeface="Montserrat"/>
                <a:sym typeface="Montserrat"/>
              </a:rPr>
              <a:t>B</a:t>
            </a:r>
            <a:endParaRPr b="1" sz="3000">
              <a:solidFill>
                <a:srgbClr val="434343"/>
              </a:solidFill>
              <a:latin typeface="Montserrat"/>
              <a:ea typeface="Montserrat"/>
              <a:cs typeface="Montserrat"/>
              <a:sym typeface="Montserrat"/>
            </a:endParaRPr>
          </a:p>
          <a:p>
            <a:pPr indent="-419100" lvl="1" marL="914400" marR="0" rtl="0" algn="l">
              <a:lnSpc>
                <a:spcPct val="150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1, A, B, A</a:t>
            </a:r>
            <a:r>
              <a:rPr b="1" baseline="30000" lang="en" sz="3000">
                <a:solidFill>
                  <a:srgbClr val="434343"/>
                </a:solidFill>
                <a:latin typeface="Montserrat"/>
                <a:ea typeface="Montserrat"/>
                <a:cs typeface="Montserrat"/>
                <a:sym typeface="Montserrat"/>
              </a:rPr>
              <a:t>2</a:t>
            </a:r>
            <a:r>
              <a:rPr b="1" lang="en" sz="3000">
                <a:solidFill>
                  <a:srgbClr val="434343"/>
                </a:solidFill>
                <a:latin typeface="Montserrat"/>
                <a:ea typeface="Montserrat"/>
                <a:cs typeface="Montserrat"/>
                <a:sym typeface="Montserrat"/>
              </a:rPr>
              <a:t>, AB, B</a:t>
            </a:r>
            <a:r>
              <a:rPr b="1" baseline="30000" lang="en" sz="3000">
                <a:solidFill>
                  <a:srgbClr val="434343"/>
                </a:solidFill>
                <a:latin typeface="Montserrat"/>
                <a:ea typeface="Montserrat"/>
                <a:cs typeface="Montserrat"/>
                <a:sym typeface="Montserrat"/>
              </a:rPr>
              <a:t>2</a:t>
            </a:r>
            <a:endParaRPr b="1" sz="3000">
              <a:solidFill>
                <a:srgbClr val="434343"/>
              </a:solidFill>
              <a:latin typeface="Montserrat"/>
              <a:ea typeface="Montserrat"/>
              <a:cs typeface="Montserrat"/>
              <a:sym typeface="Montserrat"/>
            </a:endParaRPr>
          </a:p>
          <a:p>
            <a:pPr indent="-419100" lvl="0" marL="45720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Generalized terms of features </a:t>
            </a:r>
            <a:r>
              <a:rPr b="1" lang="en" sz="3000">
                <a:solidFill>
                  <a:srgbClr val="434343"/>
                </a:solidFill>
                <a:latin typeface="Montserrat"/>
                <a:ea typeface="Montserrat"/>
                <a:cs typeface="Montserrat"/>
                <a:sym typeface="Montserrat"/>
              </a:rPr>
              <a:t>X</a:t>
            </a:r>
            <a:r>
              <a:rPr b="1" baseline="-25000" lang="en" sz="3000">
                <a:solidFill>
                  <a:srgbClr val="434343"/>
                </a:solidFill>
                <a:latin typeface="Montserrat"/>
                <a:ea typeface="Montserrat"/>
                <a:cs typeface="Montserrat"/>
                <a:sym typeface="Montserrat"/>
              </a:rPr>
              <a:t>1 </a:t>
            </a:r>
            <a:r>
              <a:rPr lang="en" sz="3000">
                <a:solidFill>
                  <a:srgbClr val="434343"/>
                </a:solidFill>
                <a:latin typeface="Montserrat"/>
                <a:ea typeface="Montserrat"/>
                <a:cs typeface="Montserrat"/>
                <a:sym typeface="Montserrat"/>
              </a:rPr>
              <a:t>and </a:t>
            </a:r>
            <a:r>
              <a:rPr b="1" lang="en" sz="3000">
                <a:solidFill>
                  <a:srgbClr val="434343"/>
                </a:solidFill>
                <a:latin typeface="Montserrat"/>
                <a:ea typeface="Montserrat"/>
                <a:cs typeface="Montserrat"/>
                <a:sym typeface="Montserrat"/>
              </a:rPr>
              <a:t>X</a:t>
            </a:r>
            <a:r>
              <a:rPr b="1" baseline="-25000" lang="en" sz="3000">
                <a:solidFill>
                  <a:srgbClr val="434343"/>
                </a:solidFill>
                <a:latin typeface="Montserrat"/>
                <a:ea typeface="Montserrat"/>
                <a:cs typeface="Montserrat"/>
                <a:sym typeface="Montserrat"/>
              </a:rPr>
              <a:t>2</a:t>
            </a:r>
            <a:r>
              <a:rPr baseline="-25000" lang="en" sz="3000">
                <a:solidFill>
                  <a:srgbClr val="434343"/>
                </a:solidFill>
                <a:latin typeface="Montserrat"/>
                <a:ea typeface="Montserrat"/>
                <a:cs typeface="Montserrat"/>
                <a:sym typeface="Montserrat"/>
              </a:rPr>
              <a:t>  </a:t>
            </a:r>
            <a:endParaRPr sz="3000">
              <a:solidFill>
                <a:srgbClr val="434343"/>
              </a:solidFill>
              <a:latin typeface="Montserrat"/>
              <a:ea typeface="Montserrat"/>
              <a:cs typeface="Montserrat"/>
              <a:sym typeface="Montserrat"/>
            </a:endParaRPr>
          </a:p>
          <a:p>
            <a:pPr indent="-419100" lvl="1" marL="914400" rtl="0" algn="l">
              <a:lnSpc>
                <a:spcPct val="150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1, X</a:t>
            </a:r>
            <a:r>
              <a:rPr b="1" baseline="-25000" lang="en" sz="3000">
                <a:solidFill>
                  <a:srgbClr val="434343"/>
                </a:solidFill>
                <a:latin typeface="Montserrat"/>
                <a:ea typeface="Montserrat"/>
                <a:cs typeface="Montserrat"/>
                <a:sym typeface="Montserrat"/>
              </a:rPr>
              <a:t>1 </a:t>
            </a:r>
            <a:r>
              <a:rPr b="1" lang="en" sz="3000">
                <a:solidFill>
                  <a:srgbClr val="434343"/>
                </a:solidFill>
                <a:latin typeface="Montserrat"/>
                <a:ea typeface="Montserrat"/>
                <a:cs typeface="Montserrat"/>
                <a:sym typeface="Montserrat"/>
              </a:rPr>
              <a:t>, X</a:t>
            </a:r>
            <a:r>
              <a:rPr b="1" baseline="-25000" lang="en" sz="3000">
                <a:solidFill>
                  <a:srgbClr val="434343"/>
                </a:solidFill>
                <a:latin typeface="Montserrat"/>
                <a:ea typeface="Montserrat"/>
                <a:cs typeface="Montserrat"/>
                <a:sym typeface="Montserrat"/>
              </a:rPr>
              <a:t>2</a:t>
            </a:r>
            <a:r>
              <a:rPr b="1" lang="en" sz="3000">
                <a:solidFill>
                  <a:srgbClr val="434343"/>
                </a:solidFill>
                <a:latin typeface="Montserrat"/>
                <a:ea typeface="Montserrat"/>
                <a:cs typeface="Montserrat"/>
                <a:sym typeface="Montserrat"/>
              </a:rPr>
              <a:t>, X</a:t>
            </a:r>
            <a:r>
              <a:rPr b="1" baseline="-25000" lang="en" sz="3000">
                <a:solidFill>
                  <a:srgbClr val="434343"/>
                </a:solidFill>
                <a:latin typeface="Montserrat"/>
                <a:ea typeface="Montserrat"/>
                <a:cs typeface="Montserrat"/>
                <a:sym typeface="Montserrat"/>
              </a:rPr>
              <a:t>1</a:t>
            </a:r>
            <a:r>
              <a:rPr b="1" baseline="30000" lang="en" sz="3000">
                <a:solidFill>
                  <a:srgbClr val="434343"/>
                </a:solidFill>
                <a:latin typeface="Montserrat"/>
                <a:ea typeface="Montserrat"/>
                <a:cs typeface="Montserrat"/>
                <a:sym typeface="Montserrat"/>
              </a:rPr>
              <a:t>2</a:t>
            </a:r>
            <a:r>
              <a:rPr b="1" lang="en" sz="3000">
                <a:solidFill>
                  <a:srgbClr val="434343"/>
                </a:solidFill>
                <a:latin typeface="Montserrat"/>
                <a:ea typeface="Montserrat"/>
                <a:cs typeface="Montserrat"/>
                <a:sym typeface="Montserrat"/>
              </a:rPr>
              <a:t>, X</a:t>
            </a:r>
            <a:r>
              <a:rPr b="1" baseline="-25000" lang="en" sz="3000">
                <a:solidFill>
                  <a:srgbClr val="434343"/>
                </a:solidFill>
                <a:latin typeface="Montserrat"/>
                <a:ea typeface="Montserrat"/>
                <a:cs typeface="Montserrat"/>
                <a:sym typeface="Montserrat"/>
              </a:rPr>
              <a:t>1</a:t>
            </a:r>
            <a:r>
              <a:rPr b="1" lang="en" sz="3000">
                <a:solidFill>
                  <a:srgbClr val="434343"/>
                </a:solidFill>
                <a:latin typeface="Montserrat"/>
                <a:ea typeface="Montserrat"/>
                <a:cs typeface="Montserrat"/>
                <a:sym typeface="Montserrat"/>
              </a:rPr>
              <a:t>X</a:t>
            </a:r>
            <a:r>
              <a:rPr b="1" baseline="-25000" lang="en" sz="3000">
                <a:solidFill>
                  <a:srgbClr val="434343"/>
                </a:solidFill>
                <a:latin typeface="Montserrat"/>
                <a:ea typeface="Montserrat"/>
                <a:cs typeface="Montserrat"/>
                <a:sym typeface="Montserrat"/>
              </a:rPr>
              <a:t>2 </a:t>
            </a:r>
            <a:r>
              <a:rPr b="1" lang="en" sz="3000">
                <a:solidFill>
                  <a:srgbClr val="434343"/>
                </a:solidFill>
                <a:latin typeface="Montserrat"/>
                <a:ea typeface="Montserrat"/>
                <a:cs typeface="Montserrat"/>
                <a:sym typeface="Montserrat"/>
              </a:rPr>
              <a:t>, X</a:t>
            </a:r>
            <a:r>
              <a:rPr b="1" baseline="-25000" lang="en" sz="3000">
                <a:solidFill>
                  <a:srgbClr val="434343"/>
                </a:solidFill>
                <a:latin typeface="Montserrat"/>
                <a:ea typeface="Montserrat"/>
                <a:cs typeface="Montserrat"/>
                <a:sym typeface="Montserrat"/>
              </a:rPr>
              <a:t>2</a:t>
            </a:r>
            <a:r>
              <a:rPr b="1" baseline="30000" lang="en" sz="3000">
                <a:solidFill>
                  <a:srgbClr val="434343"/>
                </a:solidFill>
                <a:latin typeface="Montserrat"/>
                <a:ea typeface="Montserrat"/>
                <a:cs typeface="Montserrat"/>
                <a:sym typeface="Montserrat"/>
              </a:rPr>
              <a:t>2</a:t>
            </a:r>
            <a:endParaRPr b="1" baseline="30000" sz="3000">
              <a:solidFill>
                <a:srgbClr val="434343"/>
              </a:solidFill>
              <a:latin typeface="Montserrat"/>
              <a:ea typeface="Montserrat"/>
              <a:cs typeface="Montserrat"/>
              <a:sym typeface="Montserrat"/>
            </a:endParaRPr>
          </a:p>
          <a:p>
            <a:pPr indent="-419100" lvl="0" marL="45720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Example if row was </a:t>
            </a:r>
            <a:r>
              <a:rPr b="1" lang="en" sz="3000">
                <a:solidFill>
                  <a:srgbClr val="434343"/>
                </a:solidFill>
                <a:latin typeface="Montserrat"/>
                <a:ea typeface="Montserrat"/>
                <a:cs typeface="Montserrat"/>
                <a:sym typeface="Montserrat"/>
              </a:rPr>
              <a:t>X</a:t>
            </a:r>
            <a:r>
              <a:rPr b="1" baseline="-25000" lang="en" sz="3000">
                <a:solidFill>
                  <a:srgbClr val="434343"/>
                </a:solidFill>
                <a:latin typeface="Montserrat"/>
                <a:ea typeface="Montserrat"/>
                <a:cs typeface="Montserrat"/>
                <a:sym typeface="Montserrat"/>
              </a:rPr>
              <a:t>1</a:t>
            </a:r>
            <a:r>
              <a:rPr b="1" lang="en" sz="3000">
                <a:solidFill>
                  <a:srgbClr val="434343"/>
                </a:solidFill>
                <a:latin typeface="Montserrat"/>
                <a:ea typeface="Montserrat"/>
                <a:cs typeface="Montserrat"/>
                <a:sym typeface="Montserrat"/>
              </a:rPr>
              <a:t>=2 </a:t>
            </a:r>
            <a:r>
              <a:rPr lang="en" sz="3000">
                <a:solidFill>
                  <a:srgbClr val="434343"/>
                </a:solidFill>
                <a:latin typeface="Montserrat"/>
                <a:ea typeface="Montserrat"/>
                <a:cs typeface="Montserrat"/>
                <a:sym typeface="Montserrat"/>
              </a:rPr>
              <a:t>and</a:t>
            </a:r>
            <a:r>
              <a:rPr b="1" lang="en" sz="3000">
                <a:solidFill>
                  <a:srgbClr val="434343"/>
                </a:solidFill>
                <a:latin typeface="Montserrat"/>
                <a:ea typeface="Montserrat"/>
                <a:cs typeface="Montserrat"/>
                <a:sym typeface="Montserrat"/>
              </a:rPr>
              <a:t> X</a:t>
            </a:r>
            <a:r>
              <a:rPr b="1" baseline="-25000" lang="en" sz="3000">
                <a:solidFill>
                  <a:srgbClr val="434343"/>
                </a:solidFill>
                <a:latin typeface="Montserrat"/>
                <a:ea typeface="Montserrat"/>
                <a:cs typeface="Montserrat"/>
                <a:sym typeface="Montserrat"/>
              </a:rPr>
              <a:t>2</a:t>
            </a:r>
            <a:r>
              <a:rPr b="1" lang="en" sz="3000">
                <a:solidFill>
                  <a:srgbClr val="434343"/>
                </a:solidFill>
                <a:latin typeface="Montserrat"/>
                <a:ea typeface="Montserrat"/>
                <a:cs typeface="Montserrat"/>
                <a:sym typeface="Montserrat"/>
              </a:rPr>
              <a:t>=3</a:t>
            </a:r>
            <a:endParaRPr b="1" sz="3000">
              <a:solidFill>
                <a:srgbClr val="434343"/>
              </a:solidFill>
              <a:latin typeface="Montserrat"/>
              <a:ea typeface="Montserrat"/>
              <a:cs typeface="Montserrat"/>
              <a:sym typeface="Montserrat"/>
            </a:endParaRPr>
          </a:p>
          <a:p>
            <a:pPr indent="-419100" lvl="1" marL="914400" rtl="0" algn="l">
              <a:lnSpc>
                <a:spcPct val="115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1, 2, 3, 4, 6, 9</a:t>
            </a:r>
            <a:endParaRPr b="1" baseline="30000" sz="3000">
              <a:solidFill>
                <a:srgbClr val="434343"/>
              </a:solidFill>
              <a:latin typeface="Montserrat"/>
              <a:ea typeface="Montserrat"/>
              <a:cs typeface="Montserrat"/>
              <a:sym typeface="Montserrat"/>
            </a:endParaRPr>
          </a:p>
        </p:txBody>
      </p:sp>
      <p:pic>
        <p:nvPicPr>
          <p:cNvPr descr="watermark.jpg" id="2444" name="Google Shape;2444;p25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45" name="Google Shape;2445;p25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9" name="Shape 2449"/>
        <p:cNvGrpSpPr/>
        <p:nvPr/>
      </p:nvGrpSpPr>
      <p:grpSpPr>
        <a:xfrm>
          <a:off x="0" y="0"/>
          <a:ext cx="0" cy="0"/>
          <a:chOff x="0" y="0"/>
          <a:chExt cx="0" cy="0"/>
        </a:xfrm>
      </p:grpSpPr>
      <p:sp>
        <p:nvSpPr>
          <p:cNvPr id="2450" name="Google Shape;2450;p25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451" name="Google Shape;2451;p255"/>
          <p:cNvSpPr txBox="1"/>
          <p:nvPr>
            <p:ph idx="1" type="body"/>
          </p:nvPr>
        </p:nvSpPr>
        <p:spPr>
          <a:xfrm>
            <a:off x="311700" y="12286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explore how to perform polynomial regression with Scikit-Learn in the next lecture!</a:t>
            </a:r>
            <a:endParaRPr sz="3000">
              <a:solidFill>
                <a:srgbClr val="434343"/>
              </a:solidFill>
              <a:latin typeface="Montserrat"/>
              <a:ea typeface="Montserrat"/>
              <a:cs typeface="Montserrat"/>
              <a:sym typeface="Montserrat"/>
            </a:endParaRPr>
          </a:p>
        </p:txBody>
      </p:sp>
      <p:pic>
        <p:nvPicPr>
          <p:cNvPr descr="watermark.jpg" id="2452" name="Google Shape;2452;p25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53" name="Google Shape;2453;p25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7" name="Shape 2457"/>
        <p:cNvGrpSpPr/>
        <p:nvPr/>
      </p:nvGrpSpPr>
      <p:grpSpPr>
        <a:xfrm>
          <a:off x="0" y="0"/>
          <a:ext cx="0" cy="0"/>
          <a:chOff x="0" y="0"/>
          <a:chExt cx="0" cy="0"/>
        </a:xfrm>
      </p:grpSpPr>
      <p:sp>
        <p:nvSpPr>
          <p:cNvPr id="2458" name="Google Shape;2458;p25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Polynomial Regression</a:t>
            </a:r>
            <a:endParaRPr b="1">
              <a:latin typeface="Montserrat"/>
              <a:ea typeface="Montserrat"/>
              <a:cs typeface="Montserrat"/>
              <a:sym typeface="Montserrat"/>
            </a:endParaRPr>
          </a:p>
        </p:txBody>
      </p:sp>
      <p:sp>
        <p:nvSpPr>
          <p:cNvPr id="2459" name="Google Shape;2459;p25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Creating Polynomial Features</a:t>
            </a:r>
            <a:endParaRPr sz="3900"/>
          </a:p>
        </p:txBody>
      </p:sp>
      <p:pic>
        <p:nvPicPr>
          <p:cNvPr descr="watermark.jpg" id="2460" name="Google Shape;2460;p25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61" name="Google Shape;2461;p25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5" name="Shape 2465"/>
        <p:cNvGrpSpPr/>
        <p:nvPr/>
      </p:nvGrpSpPr>
      <p:grpSpPr>
        <a:xfrm>
          <a:off x="0" y="0"/>
          <a:ext cx="0" cy="0"/>
          <a:chOff x="0" y="0"/>
          <a:chExt cx="0" cy="0"/>
        </a:xfrm>
      </p:grpSpPr>
      <p:sp>
        <p:nvSpPr>
          <p:cNvPr id="2466" name="Google Shape;2466;p25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Polynomial Regression</a:t>
            </a:r>
            <a:endParaRPr b="1">
              <a:latin typeface="Montserrat"/>
              <a:ea typeface="Montserrat"/>
              <a:cs typeface="Montserrat"/>
              <a:sym typeface="Montserrat"/>
            </a:endParaRPr>
          </a:p>
        </p:txBody>
      </p:sp>
      <p:sp>
        <p:nvSpPr>
          <p:cNvPr id="2467" name="Google Shape;2467;p25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Training and Evaluating Model</a:t>
            </a:r>
            <a:endParaRPr sz="3900"/>
          </a:p>
        </p:txBody>
      </p:sp>
      <p:pic>
        <p:nvPicPr>
          <p:cNvPr descr="watermark.jpg" id="2468" name="Google Shape;2468;p25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69" name="Google Shape;2469;p25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3" name="Shape 2473"/>
        <p:cNvGrpSpPr/>
        <p:nvPr/>
      </p:nvGrpSpPr>
      <p:grpSpPr>
        <a:xfrm>
          <a:off x="0" y="0"/>
          <a:ext cx="0" cy="0"/>
          <a:chOff x="0" y="0"/>
          <a:chExt cx="0" cy="0"/>
        </a:xfrm>
      </p:grpSpPr>
      <p:sp>
        <p:nvSpPr>
          <p:cNvPr id="2474" name="Google Shape;2474;p258"/>
          <p:cNvSpPr txBox="1"/>
          <p:nvPr>
            <p:ph type="ctrTitle"/>
          </p:nvPr>
        </p:nvSpPr>
        <p:spPr>
          <a:xfrm>
            <a:off x="335850" y="1196375"/>
            <a:ext cx="8520600" cy="140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Bias-Variance Trade Off</a:t>
            </a:r>
            <a:endParaRPr b="1">
              <a:latin typeface="Montserrat"/>
              <a:ea typeface="Montserrat"/>
              <a:cs typeface="Montserrat"/>
              <a:sym typeface="Montserrat"/>
            </a:endParaRPr>
          </a:p>
        </p:txBody>
      </p:sp>
      <p:pic>
        <p:nvPicPr>
          <p:cNvPr descr="watermark.jpg" id="2475" name="Google Shape;2475;p25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76" name="Google Shape;2476;p25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477" name="Google Shape;2477;p25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Overfitting versus Underfitting</a:t>
            </a:r>
            <a:endParaRPr sz="3900"/>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1" name="Shape 2481"/>
        <p:cNvGrpSpPr/>
        <p:nvPr/>
      </p:nvGrpSpPr>
      <p:grpSpPr>
        <a:xfrm>
          <a:off x="0" y="0"/>
          <a:ext cx="0" cy="0"/>
          <a:chOff x="0" y="0"/>
          <a:chExt cx="0" cy="0"/>
        </a:xfrm>
      </p:grpSpPr>
      <p:pic>
        <p:nvPicPr>
          <p:cNvPr descr="watermark.jpg" id="2482" name="Google Shape;2482;p25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483" name="Google Shape;2483;p25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484" name="Google Shape;2484;p25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485" name="Google Shape;2485;p25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486" name="Google Shape;2486;p259"/>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Arial"/>
              <a:buChar char="●"/>
            </a:pPr>
            <a:r>
              <a:rPr lang="en" sz="2600">
                <a:solidFill>
                  <a:srgbClr val="434343"/>
                </a:solidFill>
                <a:latin typeface="Montserrat"/>
                <a:ea typeface="Montserrat"/>
                <a:cs typeface="Montserrat"/>
                <a:sym typeface="Montserrat"/>
              </a:rPr>
              <a:t>We have seen that a higher order polynomial model performs significantly better than a standard linear regression model.</a:t>
            </a:r>
            <a:endParaRPr sz="2600">
              <a:solidFill>
                <a:srgbClr val="434343"/>
              </a:solidFill>
              <a:latin typeface="Montserrat"/>
              <a:ea typeface="Montserrat"/>
              <a:cs typeface="Montserrat"/>
              <a:sym typeface="Montserrat"/>
            </a:endParaRPr>
          </a:p>
          <a:p>
            <a:pPr indent="-393700" lvl="0" marL="4572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But how can we choose the optimal degree for the polynomial?</a:t>
            </a:r>
            <a:endParaRPr sz="2600">
              <a:solidFill>
                <a:srgbClr val="434343"/>
              </a:solidFill>
              <a:latin typeface="Montserrat"/>
              <a:ea typeface="Montserrat"/>
              <a:cs typeface="Montserrat"/>
              <a:sym typeface="Montserrat"/>
            </a:endParaRPr>
          </a:p>
          <a:p>
            <a:pPr indent="-393700" lvl="0" marL="4572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What trade-offs are we to consider as we increase model complexity?</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0" name="Shape 2490"/>
        <p:cNvGrpSpPr/>
        <p:nvPr/>
      </p:nvGrpSpPr>
      <p:grpSpPr>
        <a:xfrm>
          <a:off x="0" y="0"/>
          <a:ext cx="0" cy="0"/>
          <a:chOff x="0" y="0"/>
          <a:chExt cx="0" cy="0"/>
        </a:xfrm>
      </p:grpSpPr>
      <p:pic>
        <p:nvPicPr>
          <p:cNvPr descr="watermark.jpg" id="2491" name="Google Shape;2491;p2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492" name="Google Shape;2492;p26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493" name="Google Shape;2493;p2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494" name="Google Shape;2494;p26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495" name="Google Shape;2495;p260"/>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In general, increasing model complexity in search for better performance leads to a </a:t>
            </a:r>
            <a:r>
              <a:rPr b="1" lang="en" sz="2600">
                <a:solidFill>
                  <a:srgbClr val="434343"/>
                </a:solidFill>
                <a:latin typeface="Montserrat"/>
                <a:ea typeface="Montserrat"/>
                <a:cs typeface="Montserrat"/>
                <a:sym typeface="Montserrat"/>
              </a:rPr>
              <a:t>Bias-Variance trade-off</a:t>
            </a:r>
            <a:r>
              <a:rPr lang="en" sz="2600">
                <a:solidFill>
                  <a:srgbClr val="434343"/>
                </a:solidFill>
                <a:latin typeface="Montserrat"/>
                <a:ea typeface="Montserrat"/>
                <a:cs typeface="Montserrat"/>
                <a:sym typeface="Montserrat"/>
              </a:rPr>
              <a:t>.</a:t>
            </a:r>
            <a:endParaRPr sz="2600">
              <a:solidFill>
                <a:srgbClr val="434343"/>
              </a:solidFill>
              <a:latin typeface="Montserrat"/>
              <a:ea typeface="Montserrat"/>
              <a:cs typeface="Montserrat"/>
              <a:sym typeface="Montserrat"/>
            </a:endParaRPr>
          </a:p>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We want to have a model that can generalize well to new unseen data, but can also account for variance and patterns in the known data.</a:t>
            </a:r>
            <a:endParaRPr sz="2600">
              <a:solidFill>
                <a:srgbClr val="434343"/>
              </a:solidFill>
              <a:latin typeface="Montserrat"/>
              <a:ea typeface="Montserrat"/>
              <a:cs typeface="Montserrat"/>
              <a:sym typeface="Montserrat"/>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9" name="Shape 2499"/>
        <p:cNvGrpSpPr/>
        <p:nvPr/>
      </p:nvGrpSpPr>
      <p:grpSpPr>
        <a:xfrm>
          <a:off x="0" y="0"/>
          <a:ext cx="0" cy="0"/>
          <a:chOff x="0" y="0"/>
          <a:chExt cx="0" cy="0"/>
        </a:xfrm>
      </p:grpSpPr>
      <p:pic>
        <p:nvPicPr>
          <p:cNvPr descr="watermark.jpg" id="2500" name="Google Shape;2500;p26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01" name="Google Shape;2501;p26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502" name="Google Shape;2502;p26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503" name="Google Shape;2503;p26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504" name="Google Shape;2504;p261"/>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Extreme bias or extreme variance both lead to bad models.</a:t>
            </a:r>
            <a:endParaRPr sz="2600">
              <a:solidFill>
                <a:srgbClr val="434343"/>
              </a:solidFill>
              <a:latin typeface="Montserrat"/>
              <a:ea typeface="Montserrat"/>
              <a:cs typeface="Montserrat"/>
              <a:sym typeface="Montserrat"/>
            </a:endParaRPr>
          </a:p>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We can visualize this effect by considering a model that underfits (high bias) or a model that overfits (high variance).</a:t>
            </a:r>
            <a:endParaRPr sz="2600">
              <a:solidFill>
                <a:srgbClr val="434343"/>
              </a:solidFill>
              <a:latin typeface="Montserrat"/>
              <a:ea typeface="Montserrat"/>
              <a:cs typeface="Montserrat"/>
              <a:sym typeface="Montserrat"/>
            </a:endParaRPr>
          </a:p>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Let’s start with a model that overfits to a dataset...</a:t>
            </a:r>
            <a:endParaRPr sz="2600">
              <a:solidFill>
                <a:srgbClr val="434343"/>
              </a:solidFill>
              <a:latin typeface="Montserrat"/>
              <a:ea typeface="Montserrat"/>
              <a:cs typeface="Montserrat"/>
              <a:sym typeface="Montserrat"/>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8" name="Shape 2508"/>
        <p:cNvGrpSpPr/>
        <p:nvPr/>
      </p:nvGrpSpPr>
      <p:grpSpPr>
        <a:xfrm>
          <a:off x="0" y="0"/>
          <a:ext cx="0" cy="0"/>
          <a:chOff x="0" y="0"/>
          <a:chExt cx="0" cy="0"/>
        </a:xfrm>
      </p:grpSpPr>
      <p:pic>
        <p:nvPicPr>
          <p:cNvPr descr="watermark.jpg" id="2509" name="Google Shape;2509;p26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10" name="Google Shape;2510;p26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511" name="Google Shape;2511;p26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512" name="Google Shape;2512;p26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513" name="Google Shape;2513;p262"/>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Arial"/>
              <a:buChar char="●"/>
            </a:pPr>
            <a:r>
              <a:rPr b="1" lang="en" sz="2600">
                <a:solidFill>
                  <a:srgbClr val="434343"/>
                </a:solidFill>
                <a:latin typeface="Montserrat"/>
                <a:ea typeface="Montserrat"/>
                <a:cs typeface="Montserrat"/>
                <a:sym typeface="Montserrat"/>
              </a:rPr>
              <a:t>Overfitting </a:t>
            </a:r>
            <a:endParaRPr b="1"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The model fits too much to the noise from the data.</a:t>
            </a:r>
            <a:endParaRPr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This often results in </a:t>
            </a:r>
            <a:r>
              <a:rPr b="1" lang="en" sz="2600">
                <a:solidFill>
                  <a:srgbClr val="434343"/>
                </a:solidFill>
                <a:latin typeface="Montserrat"/>
                <a:ea typeface="Montserrat"/>
                <a:cs typeface="Montserrat"/>
                <a:sym typeface="Montserrat"/>
              </a:rPr>
              <a:t>low error on training sets but high error on test/validation sets.</a:t>
            </a:r>
            <a:endParaRPr b="1"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7" name="Shape 2517"/>
        <p:cNvGrpSpPr/>
        <p:nvPr/>
      </p:nvGrpSpPr>
      <p:grpSpPr>
        <a:xfrm>
          <a:off x="0" y="0"/>
          <a:ext cx="0" cy="0"/>
          <a:chOff x="0" y="0"/>
          <a:chExt cx="0" cy="0"/>
        </a:xfrm>
      </p:grpSpPr>
      <p:pic>
        <p:nvPicPr>
          <p:cNvPr descr="watermark.jpg" id="2518" name="Google Shape;2518;p26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19" name="Google Shape;2519;p26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520" name="Google Shape;2520;p26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521" name="Google Shape;2521;p26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522" name="Google Shape;2522;p263"/>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600">
                <a:solidFill>
                  <a:srgbClr val="434343"/>
                </a:solidFill>
                <a:latin typeface="Montserrat"/>
                <a:ea typeface="Montserrat"/>
                <a:cs typeface="Montserrat"/>
                <a:sym typeface="Montserrat"/>
              </a:rPr>
              <a:t>Data</a:t>
            </a:r>
            <a:endParaRPr sz="2600">
              <a:solidFill>
                <a:srgbClr val="434343"/>
              </a:solidFill>
              <a:latin typeface="Montserrat"/>
              <a:ea typeface="Montserrat"/>
              <a:cs typeface="Montserrat"/>
              <a:sym typeface="Montserrat"/>
            </a:endParaRPr>
          </a:p>
        </p:txBody>
      </p:sp>
      <p:cxnSp>
        <p:nvCxnSpPr>
          <p:cNvPr id="2523" name="Google Shape;2523;p263"/>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524" name="Google Shape;2524;p263"/>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525" name="Google Shape;2525;p263"/>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263"/>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263"/>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263"/>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263"/>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263"/>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263"/>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263"/>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263"/>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263"/>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263"/>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263"/>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263"/>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538" name="Google Shape;2538;p263"/>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95" name="Google Shape;295;p4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implies for some new x value I can predict its related y.</a:t>
            </a:r>
            <a:endParaRPr sz="2900">
              <a:solidFill>
                <a:srgbClr val="434343"/>
              </a:solidFill>
              <a:latin typeface="Montserrat"/>
              <a:ea typeface="Montserrat"/>
              <a:cs typeface="Montserrat"/>
              <a:sym typeface="Montserrat"/>
            </a:endParaRPr>
          </a:p>
        </p:txBody>
      </p:sp>
      <p:pic>
        <p:nvPicPr>
          <p:cNvPr descr="watermark.jpg" id="296" name="Google Shape;296;p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97" name="Google Shape;297;p4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98" name="Google Shape;298;p48"/>
          <p:cNvPicPr preferRelativeResize="0"/>
          <p:nvPr/>
        </p:nvPicPr>
        <p:blipFill>
          <a:blip r:embed="rId4">
            <a:alphaModFix/>
          </a:blip>
          <a:stretch>
            <a:fillRect/>
          </a:stretch>
        </p:blipFill>
        <p:spPr>
          <a:xfrm>
            <a:off x="2352750" y="2586450"/>
            <a:ext cx="3854900" cy="2534476"/>
          </a:xfrm>
          <a:prstGeom prst="rect">
            <a:avLst/>
          </a:prstGeom>
          <a:noFill/>
          <a:ln>
            <a:noFill/>
          </a:ln>
        </p:spPr>
      </p:pic>
      <p:sp>
        <p:nvSpPr>
          <p:cNvPr id="299" name="Google Shape;299;p48"/>
          <p:cNvSpPr/>
          <p:nvPr/>
        </p:nvSpPr>
        <p:spPr>
          <a:xfrm>
            <a:off x="3621650" y="4222300"/>
            <a:ext cx="81300" cy="81300"/>
          </a:xfrm>
          <a:prstGeom prst="ellips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0" name="Google Shape;300;p48"/>
          <p:cNvCxnSpPr/>
          <p:nvPr/>
        </p:nvCxnSpPr>
        <p:spPr>
          <a:xfrm rot="10800000">
            <a:off x="3662300" y="4272025"/>
            <a:ext cx="0" cy="600600"/>
          </a:xfrm>
          <a:prstGeom prst="straightConnector1">
            <a:avLst/>
          </a:prstGeom>
          <a:noFill/>
          <a:ln cap="flat" cmpd="sng" w="19050">
            <a:solidFill>
              <a:srgbClr val="CC0000"/>
            </a:solidFill>
            <a:prstDash val="dash"/>
            <a:round/>
            <a:headEnd len="med" w="med" type="none"/>
            <a:tailEnd len="med" w="med" type="none"/>
          </a:ln>
        </p:spPr>
      </p:cxnSp>
      <p:cxnSp>
        <p:nvCxnSpPr>
          <p:cNvPr id="301" name="Google Shape;301;p48"/>
          <p:cNvCxnSpPr>
            <a:stCxn id="299" idx="2"/>
          </p:cNvCxnSpPr>
          <p:nvPr/>
        </p:nvCxnSpPr>
        <p:spPr>
          <a:xfrm rot="10800000">
            <a:off x="2754650" y="4262950"/>
            <a:ext cx="867000" cy="0"/>
          </a:xfrm>
          <a:prstGeom prst="straightConnector1">
            <a:avLst/>
          </a:prstGeom>
          <a:noFill/>
          <a:ln cap="flat" cmpd="sng" w="19050">
            <a:solidFill>
              <a:srgbClr val="CC0000"/>
            </a:solidFill>
            <a:prstDash val="dash"/>
            <a:round/>
            <a:headEnd len="med" w="med" type="none"/>
            <a:tailEnd len="med" w="med" type="none"/>
          </a:ln>
        </p:spPr>
      </p:cxn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2" name="Shape 2542"/>
        <p:cNvGrpSpPr/>
        <p:nvPr/>
      </p:nvGrpSpPr>
      <p:grpSpPr>
        <a:xfrm>
          <a:off x="0" y="0"/>
          <a:ext cx="0" cy="0"/>
          <a:chOff x="0" y="0"/>
          <a:chExt cx="0" cy="0"/>
        </a:xfrm>
      </p:grpSpPr>
      <p:pic>
        <p:nvPicPr>
          <p:cNvPr descr="watermark.jpg" id="2543" name="Google Shape;2543;p26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44" name="Google Shape;2544;p26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545" name="Google Shape;2545;p26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546" name="Google Shape;2546;p26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547" name="Google Shape;2547;p264"/>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600">
                <a:solidFill>
                  <a:srgbClr val="434343"/>
                </a:solidFill>
                <a:latin typeface="Montserrat"/>
                <a:ea typeface="Montserrat"/>
                <a:cs typeface="Montserrat"/>
                <a:sym typeface="Montserrat"/>
              </a:rPr>
              <a:t>Good Model</a:t>
            </a:r>
            <a:endParaRPr sz="2600">
              <a:solidFill>
                <a:srgbClr val="434343"/>
              </a:solidFill>
              <a:latin typeface="Montserrat"/>
              <a:ea typeface="Montserrat"/>
              <a:cs typeface="Montserrat"/>
              <a:sym typeface="Montserrat"/>
            </a:endParaRPr>
          </a:p>
        </p:txBody>
      </p:sp>
      <p:cxnSp>
        <p:nvCxnSpPr>
          <p:cNvPr id="2548" name="Google Shape;2548;p264"/>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549" name="Google Shape;2549;p264"/>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550" name="Google Shape;2550;p264"/>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264"/>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264"/>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264"/>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264"/>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264"/>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264"/>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264"/>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264"/>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264"/>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264"/>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264"/>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264"/>
          <p:cNvSpPr/>
          <p:nvPr/>
        </p:nvSpPr>
        <p:spPr>
          <a:xfrm>
            <a:off x="3266000" y="2471160"/>
            <a:ext cx="2577800" cy="1199325"/>
          </a:xfrm>
          <a:custGeom>
            <a:rect b="b" l="l" r="r" t="t"/>
            <a:pathLst>
              <a:path extrusionOk="0" h="47973" w="103112">
                <a:moveTo>
                  <a:pt x="0" y="47973"/>
                </a:moveTo>
                <a:cubicBezTo>
                  <a:pt x="8412" y="40568"/>
                  <a:pt x="33284" y="11067"/>
                  <a:pt x="50469" y="3541"/>
                </a:cubicBezTo>
                <a:cubicBezTo>
                  <a:pt x="67654" y="-3985"/>
                  <a:pt x="94338" y="2938"/>
                  <a:pt x="103112" y="2817"/>
                </a:cubicBezTo>
              </a:path>
            </a:pathLst>
          </a:custGeom>
          <a:noFill/>
          <a:ln cap="flat" cmpd="sng" w="19050">
            <a:solidFill>
              <a:srgbClr val="38761D"/>
            </a:solidFill>
            <a:prstDash val="solid"/>
            <a:round/>
            <a:headEnd len="med" w="med" type="none"/>
            <a:tailEnd len="med" w="med" type="none"/>
          </a:ln>
        </p:spPr>
      </p:sp>
      <p:sp>
        <p:nvSpPr>
          <p:cNvPr id="2563" name="Google Shape;2563;p264"/>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564" name="Google Shape;2564;p264"/>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8" name="Shape 2568"/>
        <p:cNvGrpSpPr/>
        <p:nvPr/>
      </p:nvGrpSpPr>
      <p:grpSpPr>
        <a:xfrm>
          <a:off x="0" y="0"/>
          <a:ext cx="0" cy="0"/>
          <a:chOff x="0" y="0"/>
          <a:chExt cx="0" cy="0"/>
        </a:xfrm>
      </p:grpSpPr>
      <p:pic>
        <p:nvPicPr>
          <p:cNvPr descr="watermark.jpg" id="2569" name="Google Shape;2569;p26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70" name="Google Shape;2570;p26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571" name="Google Shape;2571;p26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572" name="Google Shape;2572;p26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573" name="Google Shape;2573;p265"/>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600">
                <a:solidFill>
                  <a:srgbClr val="434343"/>
                </a:solidFill>
                <a:latin typeface="Montserrat"/>
                <a:ea typeface="Montserrat"/>
                <a:cs typeface="Montserrat"/>
                <a:sym typeface="Montserrat"/>
              </a:rPr>
              <a:t>Good Model</a:t>
            </a:r>
            <a:endParaRPr sz="2600">
              <a:solidFill>
                <a:srgbClr val="434343"/>
              </a:solidFill>
              <a:latin typeface="Montserrat"/>
              <a:ea typeface="Montserrat"/>
              <a:cs typeface="Montserrat"/>
              <a:sym typeface="Montserrat"/>
            </a:endParaRPr>
          </a:p>
        </p:txBody>
      </p:sp>
      <p:cxnSp>
        <p:nvCxnSpPr>
          <p:cNvPr id="2574" name="Google Shape;2574;p265"/>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575" name="Google Shape;2575;p265"/>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576" name="Google Shape;2576;p265"/>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265"/>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265"/>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265"/>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265"/>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265"/>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265"/>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265"/>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265"/>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265"/>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265"/>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265"/>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265"/>
          <p:cNvSpPr/>
          <p:nvPr/>
        </p:nvSpPr>
        <p:spPr>
          <a:xfrm>
            <a:off x="3266000" y="2471160"/>
            <a:ext cx="2577800" cy="1199325"/>
          </a:xfrm>
          <a:custGeom>
            <a:rect b="b" l="l" r="r" t="t"/>
            <a:pathLst>
              <a:path extrusionOk="0" h="47973" w="103112">
                <a:moveTo>
                  <a:pt x="0" y="47973"/>
                </a:moveTo>
                <a:cubicBezTo>
                  <a:pt x="8412" y="40568"/>
                  <a:pt x="33284" y="11067"/>
                  <a:pt x="50469" y="3541"/>
                </a:cubicBezTo>
                <a:cubicBezTo>
                  <a:pt x="67654" y="-3985"/>
                  <a:pt x="94338" y="2938"/>
                  <a:pt x="103112" y="2817"/>
                </a:cubicBezTo>
              </a:path>
            </a:pathLst>
          </a:custGeom>
          <a:noFill/>
          <a:ln cap="flat" cmpd="sng" w="19050">
            <a:solidFill>
              <a:srgbClr val="38761D"/>
            </a:solidFill>
            <a:prstDash val="solid"/>
            <a:round/>
            <a:headEnd len="med" w="med" type="none"/>
            <a:tailEnd len="med" w="med" type="none"/>
          </a:ln>
        </p:spPr>
      </p:sp>
      <p:sp>
        <p:nvSpPr>
          <p:cNvPr id="2589" name="Google Shape;2589;p265"/>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590" name="Google Shape;2590;p265"/>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
        <p:nvSpPr>
          <p:cNvPr id="2591" name="Google Shape;2591;p265"/>
          <p:cNvSpPr/>
          <p:nvPr/>
        </p:nvSpPr>
        <p:spPr>
          <a:xfrm>
            <a:off x="4434750" y="2867775"/>
            <a:ext cx="117900" cy="117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5" name="Shape 2595"/>
        <p:cNvGrpSpPr/>
        <p:nvPr/>
      </p:nvGrpSpPr>
      <p:grpSpPr>
        <a:xfrm>
          <a:off x="0" y="0"/>
          <a:ext cx="0" cy="0"/>
          <a:chOff x="0" y="0"/>
          <a:chExt cx="0" cy="0"/>
        </a:xfrm>
      </p:grpSpPr>
      <p:pic>
        <p:nvPicPr>
          <p:cNvPr descr="watermark.jpg" id="2596" name="Google Shape;2596;p26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97" name="Google Shape;2597;p266"/>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598" name="Google Shape;2598;p26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599" name="Google Shape;2599;p266"/>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600" name="Google Shape;2600;p266"/>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Arial"/>
              <a:buChar char="●"/>
            </a:pPr>
            <a:r>
              <a:rPr b="1" lang="en" sz="2600">
                <a:solidFill>
                  <a:srgbClr val="434343"/>
                </a:solidFill>
                <a:latin typeface="Montserrat"/>
                <a:ea typeface="Montserrat"/>
                <a:cs typeface="Montserrat"/>
                <a:sym typeface="Montserrat"/>
              </a:rPr>
              <a:t>Overfitting </a:t>
            </a:r>
            <a:endParaRPr b="1"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cxnSp>
        <p:nvCxnSpPr>
          <p:cNvPr id="2601" name="Google Shape;2601;p266"/>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602" name="Google Shape;2602;p266"/>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603" name="Google Shape;2603;p266"/>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266"/>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266"/>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266"/>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266"/>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266"/>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266"/>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266"/>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266"/>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266"/>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266"/>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266"/>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266"/>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616" name="Google Shape;2616;p266"/>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0" name="Shape 2620"/>
        <p:cNvGrpSpPr/>
        <p:nvPr/>
      </p:nvGrpSpPr>
      <p:grpSpPr>
        <a:xfrm>
          <a:off x="0" y="0"/>
          <a:ext cx="0" cy="0"/>
          <a:chOff x="0" y="0"/>
          <a:chExt cx="0" cy="0"/>
        </a:xfrm>
      </p:grpSpPr>
      <p:pic>
        <p:nvPicPr>
          <p:cNvPr descr="watermark.jpg" id="2621" name="Google Shape;2621;p2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622" name="Google Shape;2622;p26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623" name="Google Shape;2623;p2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624" name="Google Shape;2624;p26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625" name="Google Shape;2625;p267"/>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Arial"/>
              <a:buChar char="●"/>
            </a:pPr>
            <a:r>
              <a:rPr b="1" lang="en" sz="2600">
                <a:solidFill>
                  <a:srgbClr val="434343"/>
                </a:solidFill>
                <a:latin typeface="Montserrat"/>
                <a:ea typeface="Montserrat"/>
                <a:cs typeface="Montserrat"/>
                <a:sym typeface="Montserrat"/>
              </a:rPr>
              <a:t>Overfitting </a:t>
            </a:r>
            <a:endParaRPr b="1"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cxnSp>
        <p:nvCxnSpPr>
          <p:cNvPr id="2626" name="Google Shape;2626;p267"/>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627" name="Google Shape;2627;p267"/>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628" name="Google Shape;2628;p267"/>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267"/>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267"/>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267"/>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267"/>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267"/>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267"/>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267"/>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267"/>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267"/>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267"/>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267"/>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267"/>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641" name="Google Shape;2641;p267"/>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
        <p:nvSpPr>
          <p:cNvPr id="2642" name="Google Shape;2642;p267"/>
          <p:cNvSpPr/>
          <p:nvPr/>
        </p:nvSpPr>
        <p:spPr>
          <a:xfrm>
            <a:off x="3255275" y="1633313"/>
            <a:ext cx="2747750" cy="2170050"/>
          </a:xfrm>
          <a:custGeom>
            <a:rect b="b" l="l" r="r" t="t"/>
            <a:pathLst>
              <a:path extrusionOk="0" h="86802" w="109910">
                <a:moveTo>
                  <a:pt x="0" y="30679"/>
                </a:moveTo>
                <a:cubicBezTo>
                  <a:pt x="945" y="38512"/>
                  <a:pt x="3505" y="68809"/>
                  <a:pt x="5669" y="77679"/>
                </a:cubicBezTo>
                <a:cubicBezTo>
                  <a:pt x="7833" y="86549"/>
                  <a:pt x="10302" y="89536"/>
                  <a:pt x="12984" y="83897"/>
                </a:cubicBezTo>
                <a:cubicBezTo>
                  <a:pt x="15666" y="78258"/>
                  <a:pt x="20025" y="52899"/>
                  <a:pt x="21762" y="43846"/>
                </a:cubicBezTo>
                <a:cubicBezTo>
                  <a:pt x="23499" y="34794"/>
                  <a:pt x="21945" y="24004"/>
                  <a:pt x="23408" y="29582"/>
                </a:cubicBezTo>
                <a:cubicBezTo>
                  <a:pt x="24871" y="35160"/>
                  <a:pt x="27920" y="75088"/>
                  <a:pt x="30541" y="77313"/>
                </a:cubicBezTo>
                <a:cubicBezTo>
                  <a:pt x="33162" y="79538"/>
                  <a:pt x="36484" y="50857"/>
                  <a:pt x="39136" y="42932"/>
                </a:cubicBezTo>
                <a:cubicBezTo>
                  <a:pt x="41788" y="35007"/>
                  <a:pt x="44561" y="34916"/>
                  <a:pt x="46451" y="29765"/>
                </a:cubicBezTo>
                <a:cubicBezTo>
                  <a:pt x="48341" y="24614"/>
                  <a:pt x="47731" y="7240"/>
                  <a:pt x="50474" y="12025"/>
                </a:cubicBezTo>
                <a:cubicBezTo>
                  <a:pt x="53217" y="16810"/>
                  <a:pt x="60167" y="47291"/>
                  <a:pt x="62910" y="58477"/>
                </a:cubicBezTo>
                <a:cubicBezTo>
                  <a:pt x="65653" y="69663"/>
                  <a:pt x="65380" y="86488"/>
                  <a:pt x="66934" y="79142"/>
                </a:cubicBezTo>
                <a:cubicBezTo>
                  <a:pt x="68489" y="71796"/>
                  <a:pt x="71018" y="26900"/>
                  <a:pt x="72237" y="14403"/>
                </a:cubicBezTo>
                <a:cubicBezTo>
                  <a:pt x="73456" y="1906"/>
                  <a:pt x="72969" y="-4891"/>
                  <a:pt x="74249" y="4161"/>
                </a:cubicBezTo>
                <a:cubicBezTo>
                  <a:pt x="75529" y="13214"/>
                  <a:pt x="77510" y="64207"/>
                  <a:pt x="79918" y="68718"/>
                </a:cubicBezTo>
                <a:cubicBezTo>
                  <a:pt x="82326" y="73229"/>
                  <a:pt x="86867" y="41226"/>
                  <a:pt x="88696" y="31228"/>
                </a:cubicBezTo>
                <a:cubicBezTo>
                  <a:pt x="90525" y="21231"/>
                  <a:pt x="89215" y="2363"/>
                  <a:pt x="90891" y="8733"/>
                </a:cubicBezTo>
                <a:cubicBezTo>
                  <a:pt x="92568" y="15103"/>
                  <a:pt x="95585" y="68231"/>
                  <a:pt x="98755" y="69450"/>
                </a:cubicBezTo>
                <a:cubicBezTo>
                  <a:pt x="101925" y="70669"/>
                  <a:pt x="108051" y="24949"/>
                  <a:pt x="109910" y="16049"/>
                </a:cubicBezTo>
              </a:path>
            </a:pathLst>
          </a:custGeom>
          <a:noFill/>
          <a:ln cap="flat" cmpd="sng" w="19050">
            <a:solidFill>
              <a:srgbClr val="E06666"/>
            </a:solidFill>
            <a:prstDash val="solid"/>
            <a:round/>
            <a:headEnd len="med" w="med" type="none"/>
            <a:tailEnd len="med" w="med" type="none"/>
          </a:ln>
        </p:spPr>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6" name="Shape 2646"/>
        <p:cNvGrpSpPr/>
        <p:nvPr/>
      </p:nvGrpSpPr>
      <p:grpSpPr>
        <a:xfrm>
          <a:off x="0" y="0"/>
          <a:ext cx="0" cy="0"/>
          <a:chOff x="0" y="0"/>
          <a:chExt cx="0" cy="0"/>
        </a:xfrm>
      </p:grpSpPr>
      <p:pic>
        <p:nvPicPr>
          <p:cNvPr descr="watermark.jpg" id="2647" name="Google Shape;2647;p2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648" name="Google Shape;2648;p268"/>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649" name="Google Shape;2649;p2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650" name="Google Shape;2650;p268"/>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651" name="Google Shape;2651;p268"/>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b="1" lang="en" sz="2600">
                <a:solidFill>
                  <a:srgbClr val="434343"/>
                </a:solidFill>
                <a:latin typeface="Montserrat"/>
                <a:ea typeface="Montserrat"/>
                <a:cs typeface="Montserrat"/>
                <a:sym typeface="Montserrat"/>
              </a:rPr>
              <a:t>What is the error on the training data here?</a:t>
            </a:r>
            <a:endParaRPr sz="2600">
              <a:solidFill>
                <a:srgbClr val="434343"/>
              </a:solidFill>
              <a:latin typeface="Montserrat"/>
              <a:ea typeface="Montserrat"/>
              <a:cs typeface="Montserrat"/>
              <a:sym typeface="Montserrat"/>
            </a:endParaRPr>
          </a:p>
        </p:txBody>
      </p:sp>
      <p:cxnSp>
        <p:nvCxnSpPr>
          <p:cNvPr id="2652" name="Google Shape;2652;p268"/>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653" name="Google Shape;2653;p268"/>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654" name="Google Shape;2654;p268"/>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268"/>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268"/>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268"/>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268"/>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268"/>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268"/>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268"/>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268"/>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268"/>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268"/>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268"/>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268"/>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667" name="Google Shape;2667;p268"/>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
        <p:nvSpPr>
          <p:cNvPr id="2668" name="Google Shape;2668;p268"/>
          <p:cNvSpPr/>
          <p:nvPr/>
        </p:nvSpPr>
        <p:spPr>
          <a:xfrm>
            <a:off x="3255275" y="1633313"/>
            <a:ext cx="2747750" cy="2170050"/>
          </a:xfrm>
          <a:custGeom>
            <a:rect b="b" l="l" r="r" t="t"/>
            <a:pathLst>
              <a:path extrusionOk="0" h="86802" w="109910">
                <a:moveTo>
                  <a:pt x="0" y="30679"/>
                </a:moveTo>
                <a:cubicBezTo>
                  <a:pt x="945" y="38512"/>
                  <a:pt x="3505" y="68809"/>
                  <a:pt x="5669" y="77679"/>
                </a:cubicBezTo>
                <a:cubicBezTo>
                  <a:pt x="7833" y="86549"/>
                  <a:pt x="10302" y="89536"/>
                  <a:pt x="12984" y="83897"/>
                </a:cubicBezTo>
                <a:cubicBezTo>
                  <a:pt x="15666" y="78258"/>
                  <a:pt x="20025" y="52899"/>
                  <a:pt x="21762" y="43846"/>
                </a:cubicBezTo>
                <a:cubicBezTo>
                  <a:pt x="23499" y="34794"/>
                  <a:pt x="21945" y="24004"/>
                  <a:pt x="23408" y="29582"/>
                </a:cubicBezTo>
                <a:cubicBezTo>
                  <a:pt x="24871" y="35160"/>
                  <a:pt x="27920" y="75088"/>
                  <a:pt x="30541" y="77313"/>
                </a:cubicBezTo>
                <a:cubicBezTo>
                  <a:pt x="33162" y="79538"/>
                  <a:pt x="36484" y="50857"/>
                  <a:pt x="39136" y="42932"/>
                </a:cubicBezTo>
                <a:cubicBezTo>
                  <a:pt x="41788" y="35007"/>
                  <a:pt x="44561" y="34916"/>
                  <a:pt x="46451" y="29765"/>
                </a:cubicBezTo>
                <a:cubicBezTo>
                  <a:pt x="48341" y="24614"/>
                  <a:pt x="47731" y="7240"/>
                  <a:pt x="50474" y="12025"/>
                </a:cubicBezTo>
                <a:cubicBezTo>
                  <a:pt x="53217" y="16810"/>
                  <a:pt x="60167" y="47291"/>
                  <a:pt x="62910" y="58477"/>
                </a:cubicBezTo>
                <a:cubicBezTo>
                  <a:pt x="65653" y="69663"/>
                  <a:pt x="65380" y="86488"/>
                  <a:pt x="66934" y="79142"/>
                </a:cubicBezTo>
                <a:cubicBezTo>
                  <a:pt x="68489" y="71796"/>
                  <a:pt x="71018" y="26900"/>
                  <a:pt x="72237" y="14403"/>
                </a:cubicBezTo>
                <a:cubicBezTo>
                  <a:pt x="73456" y="1906"/>
                  <a:pt x="72969" y="-4891"/>
                  <a:pt x="74249" y="4161"/>
                </a:cubicBezTo>
                <a:cubicBezTo>
                  <a:pt x="75529" y="13214"/>
                  <a:pt x="77510" y="64207"/>
                  <a:pt x="79918" y="68718"/>
                </a:cubicBezTo>
                <a:cubicBezTo>
                  <a:pt x="82326" y="73229"/>
                  <a:pt x="86867" y="41226"/>
                  <a:pt x="88696" y="31228"/>
                </a:cubicBezTo>
                <a:cubicBezTo>
                  <a:pt x="90525" y="21231"/>
                  <a:pt x="89215" y="2363"/>
                  <a:pt x="90891" y="8733"/>
                </a:cubicBezTo>
                <a:cubicBezTo>
                  <a:pt x="92568" y="15103"/>
                  <a:pt x="95585" y="68231"/>
                  <a:pt x="98755" y="69450"/>
                </a:cubicBezTo>
                <a:cubicBezTo>
                  <a:pt x="101925" y="70669"/>
                  <a:pt x="108051" y="24949"/>
                  <a:pt x="109910" y="16049"/>
                </a:cubicBezTo>
              </a:path>
            </a:pathLst>
          </a:custGeom>
          <a:noFill/>
          <a:ln cap="flat" cmpd="sng" w="19050">
            <a:solidFill>
              <a:srgbClr val="E06666"/>
            </a:solidFill>
            <a:prstDash val="solid"/>
            <a:round/>
            <a:headEnd len="med" w="med" type="none"/>
            <a:tailEnd len="med" w="med" type="none"/>
          </a:ln>
        </p:spPr>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2" name="Shape 2672"/>
        <p:cNvGrpSpPr/>
        <p:nvPr/>
      </p:nvGrpSpPr>
      <p:grpSpPr>
        <a:xfrm>
          <a:off x="0" y="0"/>
          <a:ext cx="0" cy="0"/>
          <a:chOff x="0" y="0"/>
          <a:chExt cx="0" cy="0"/>
        </a:xfrm>
      </p:grpSpPr>
      <p:pic>
        <p:nvPicPr>
          <p:cNvPr descr="watermark.jpg" id="2673" name="Google Shape;2673;p2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674" name="Google Shape;2674;p26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675" name="Google Shape;2675;p2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676" name="Google Shape;2676;p26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677" name="Google Shape;2677;p269"/>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b="1" lang="en" sz="2600">
                <a:solidFill>
                  <a:srgbClr val="434343"/>
                </a:solidFill>
                <a:latin typeface="Montserrat"/>
                <a:ea typeface="Montserrat"/>
                <a:cs typeface="Montserrat"/>
                <a:sym typeface="Montserrat"/>
              </a:rPr>
              <a:t>Error on train is zero! Model fits perfectly!</a:t>
            </a:r>
            <a:endParaRPr sz="2600">
              <a:solidFill>
                <a:srgbClr val="434343"/>
              </a:solidFill>
              <a:latin typeface="Montserrat"/>
              <a:ea typeface="Montserrat"/>
              <a:cs typeface="Montserrat"/>
              <a:sym typeface="Montserrat"/>
            </a:endParaRPr>
          </a:p>
        </p:txBody>
      </p:sp>
      <p:cxnSp>
        <p:nvCxnSpPr>
          <p:cNvPr id="2678" name="Google Shape;2678;p269"/>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679" name="Google Shape;2679;p269"/>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680" name="Google Shape;2680;p269"/>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269"/>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269"/>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269"/>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269"/>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269"/>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269"/>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269"/>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269"/>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269"/>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269"/>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269"/>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269"/>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693" name="Google Shape;2693;p269"/>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
        <p:nvSpPr>
          <p:cNvPr id="2694" name="Google Shape;2694;p269"/>
          <p:cNvSpPr/>
          <p:nvPr/>
        </p:nvSpPr>
        <p:spPr>
          <a:xfrm>
            <a:off x="3255275" y="1633313"/>
            <a:ext cx="2747750" cy="2170050"/>
          </a:xfrm>
          <a:custGeom>
            <a:rect b="b" l="l" r="r" t="t"/>
            <a:pathLst>
              <a:path extrusionOk="0" h="86802" w="109910">
                <a:moveTo>
                  <a:pt x="0" y="30679"/>
                </a:moveTo>
                <a:cubicBezTo>
                  <a:pt x="945" y="38512"/>
                  <a:pt x="3505" y="68809"/>
                  <a:pt x="5669" y="77679"/>
                </a:cubicBezTo>
                <a:cubicBezTo>
                  <a:pt x="7833" y="86549"/>
                  <a:pt x="10302" y="89536"/>
                  <a:pt x="12984" y="83897"/>
                </a:cubicBezTo>
                <a:cubicBezTo>
                  <a:pt x="15666" y="78258"/>
                  <a:pt x="20025" y="52899"/>
                  <a:pt x="21762" y="43846"/>
                </a:cubicBezTo>
                <a:cubicBezTo>
                  <a:pt x="23499" y="34794"/>
                  <a:pt x="21945" y="24004"/>
                  <a:pt x="23408" y="29582"/>
                </a:cubicBezTo>
                <a:cubicBezTo>
                  <a:pt x="24871" y="35160"/>
                  <a:pt x="27920" y="75088"/>
                  <a:pt x="30541" y="77313"/>
                </a:cubicBezTo>
                <a:cubicBezTo>
                  <a:pt x="33162" y="79538"/>
                  <a:pt x="36484" y="50857"/>
                  <a:pt x="39136" y="42932"/>
                </a:cubicBezTo>
                <a:cubicBezTo>
                  <a:pt x="41788" y="35007"/>
                  <a:pt x="44561" y="34916"/>
                  <a:pt x="46451" y="29765"/>
                </a:cubicBezTo>
                <a:cubicBezTo>
                  <a:pt x="48341" y="24614"/>
                  <a:pt x="47731" y="7240"/>
                  <a:pt x="50474" y="12025"/>
                </a:cubicBezTo>
                <a:cubicBezTo>
                  <a:pt x="53217" y="16810"/>
                  <a:pt x="60167" y="47291"/>
                  <a:pt x="62910" y="58477"/>
                </a:cubicBezTo>
                <a:cubicBezTo>
                  <a:pt x="65653" y="69663"/>
                  <a:pt x="65380" y="86488"/>
                  <a:pt x="66934" y="79142"/>
                </a:cubicBezTo>
                <a:cubicBezTo>
                  <a:pt x="68489" y="71796"/>
                  <a:pt x="71018" y="26900"/>
                  <a:pt x="72237" y="14403"/>
                </a:cubicBezTo>
                <a:cubicBezTo>
                  <a:pt x="73456" y="1906"/>
                  <a:pt x="72969" y="-4891"/>
                  <a:pt x="74249" y="4161"/>
                </a:cubicBezTo>
                <a:cubicBezTo>
                  <a:pt x="75529" y="13214"/>
                  <a:pt x="77510" y="64207"/>
                  <a:pt x="79918" y="68718"/>
                </a:cubicBezTo>
                <a:cubicBezTo>
                  <a:pt x="82326" y="73229"/>
                  <a:pt x="86867" y="41226"/>
                  <a:pt x="88696" y="31228"/>
                </a:cubicBezTo>
                <a:cubicBezTo>
                  <a:pt x="90525" y="21231"/>
                  <a:pt x="89215" y="2363"/>
                  <a:pt x="90891" y="8733"/>
                </a:cubicBezTo>
                <a:cubicBezTo>
                  <a:pt x="92568" y="15103"/>
                  <a:pt x="95585" y="68231"/>
                  <a:pt x="98755" y="69450"/>
                </a:cubicBezTo>
                <a:cubicBezTo>
                  <a:pt x="101925" y="70669"/>
                  <a:pt x="108051" y="24949"/>
                  <a:pt x="109910" y="16049"/>
                </a:cubicBezTo>
              </a:path>
            </a:pathLst>
          </a:custGeom>
          <a:noFill/>
          <a:ln cap="flat" cmpd="sng" w="19050">
            <a:solidFill>
              <a:srgbClr val="E06666"/>
            </a:solidFill>
            <a:prstDash val="solid"/>
            <a:round/>
            <a:headEnd len="med" w="med" type="none"/>
            <a:tailEnd len="med" w="med" type="none"/>
          </a:ln>
        </p:spPr>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8" name="Shape 2698"/>
        <p:cNvGrpSpPr/>
        <p:nvPr/>
      </p:nvGrpSpPr>
      <p:grpSpPr>
        <a:xfrm>
          <a:off x="0" y="0"/>
          <a:ext cx="0" cy="0"/>
          <a:chOff x="0" y="0"/>
          <a:chExt cx="0" cy="0"/>
        </a:xfrm>
      </p:grpSpPr>
      <p:pic>
        <p:nvPicPr>
          <p:cNvPr descr="watermark.jpg" id="2699" name="Google Shape;2699;p2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700" name="Google Shape;2700;p27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701" name="Google Shape;2701;p2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702" name="Google Shape;2702;p27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703" name="Google Shape;2703;p270"/>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b="1" lang="en" sz="2600">
                <a:solidFill>
                  <a:srgbClr val="434343"/>
                </a:solidFill>
                <a:latin typeface="Montserrat"/>
                <a:ea typeface="Montserrat"/>
                <a:cs typeface="Montserrat"/>
                <a:sym typeface="Montserrat"/>
              </a:rPr>
              <a:t>But what about on a new unseen data point?</a:t>
            </a:r>
            <a:endParaRPr sz="2600">
              <a:solidFill>
                <a:srgbClr val="434343"/>
              </a:solidFill>
              <a:latin typeface="Montserrat"/>
              <a:ea typeface="Montserrat"/>
              <a:cs typeface="Montserrat"/>
              <a:sym typeface="Montserrat"/>
            </a:endParaRPr>
          </a:p>
        </p:txBody>
      </p:sp>
      <p:cxnSp>
        <p:nvCxnSpPr>
          <p:cNvPr id="2704" name="Google Shape;2704;p270"/>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705" name="Google Shape;2705;p270"/>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706" name="Google Shape;2706;p270"/>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270"/>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270"/>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270"/>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270"/>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270"/>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270"/>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270"/>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270"/>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270"/>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270"/>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270"/>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270"/>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719" name="Google Shape;2719;p270"/>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
        <p:nvSpPr>
          <p:cNvPr id="2720" name="Google Shape;2720;p270"/>
          <p:cNvSpPr/>
          <p:nvPr/>
        </p:nvSpPr>
        <p:spPr>
          <a:xfrm>
            <a:off x="4434750" y="2867775"/>
            <a:ext cx="117900" cy="117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270"/>
          <p:cNvSpPr/>
          <p:nvPr/>
        </p:nvSpPr>
        <p:spPr>
          <a:xfrm>
            <a:off x="3255275" y="1633313"/>
            <a:ext cx="2747750" cy="2170050"/>
          </a:xfrm>
          <a:custGeom>
            <a:rect b="b" l="l" r="r" t="t"/>
            <a:pathLst>
              <a:path extrusionOk="0" h="86802" w="109910">
                <a:moveTo>
                  <a:pt x="0" y="30679"/>
                </a:moveTo>
                <a:cubicBezTo>
                  <a:pt x="945" y="38512"/>
                  <a:pt x="3505" y="68809"/>
                  <a:pt x="5669" y="77679"/>
                </a:cubicBezTo>
                <a:cubicBezTo>
                  <a:pt x="7833" y="86549"/>
                  <a:pt x="10302" y="89536"/>
                  <a:pt x="12984" y="83897"/>
                </a:cubicBezTo>
                <a:cubicBezTo>
                  <a:pt x="15666" y="78258"/>
                  <a:pt x="20025" y="52899"/>
                  <a:pt x="21762" y="43846"/>
                </a:cubicBezTo>
                <a:cubicBezTo>
                  <a:pt x="23499" y="34794"/>
                  <a:pt x="21945" y="24004"/>
                  <a:pt x="23408" y="29582"/>
                </a:cubicBezTo>
                <a:cubicBezTo>
                  <a:pt x="24871" y="35160"/>
                  <a:pt x="27920" y="75088"/>
                  <a:pt x="30541" y="77313"/>
                </a:cubicBezTo>
                <a:cubicBezTo>
                  <a:pt x="33162" y="79538"/>
                  <a:pt x="36484" y="50857"/>
                  <a:pt x="39136" y="42932"/>
                </a:cubicBezTo>
                <a:cubicBezTo>
                  <a:pt x="41788" y="35007"/>
                  <a:pt x="44561" y="34916"/>
                  <a:pt x="46451" y="29765"/>
                </a:cubicBezTo>
                <a:cubicBezTo>
                  <a:pt x="48341" y="24614"/>
                  <a:pt x="47731" y="7240"/>
                  <a:pt x="50474" y="12025"/>
                </a:cubicBezTo>
                <a:cubicBezTo>
                  <a:pt x="53217" y="16810"/>
                  <a:pt x="60167" y="47291"/>
                  <a:pt x="62910" y="58477"/>
                </a:cubicBezTo>
                <a:cubicBezTo>
                  <a:pt x="65653" y="69663"/>
                  <a:pt x="65380" y="86488"/>
                  <a:pt x="66934" y="79142"/>
                </a:cubicBezTo>
                <a:cubicBezTo>
                  <a:pt x="68489" y="71796"/>
                  <a:pt x="71018" y="26900"/>
                  <a:pt x="72237" y="14403"/>
                </a:cubicBezTo>
                <a:cubicBezTo>
                  <a:pt x="73456" y="1906"/>
                  <a:pt x="72969" y="-4891"/>
                  <a:pt x="74249" y="4161"/>
                </a:cubicBezTo>
                <a:cubicBezTo>
                  <a:pt x="75529" y="13214"/>
                  <a:pt x="77510" y="64207"/>
                  <a:pt x="79918" y="68718"/>
                </a:cubicBezTo>
                <a:cubicBezTo>
                  <a:pt x="82326" y="73229"/>
                  <a:pt x="86867" y="41226"/>
                  <a:pt x="88696" y="31228"/>
                </a:cubicBezTo>
                <a:cubicBezTo>
                  <a:pt x="90525" y="21231"/>
                  <a:pt x="89215" y="2363"/>
                  <a:pt x="90891" y="8733"/>
                </a:cubicBezTo>
                <a:cubicBezTo>
                  <a:pt x="92568" y="15103"/>
                  <a:pt x="95585" y="68231"/>
                  <a:pt x="98755" y="69450"/>
                </a:cubicBezTo>
                <a:cubicBezTo>
                  <a:pt x="101925" y="70669"/>
                  <a:pt x="108051" y="24949"/>
                  <a:pt x="109910" y="16049"/>
                </a:cubicBezTo>
              </a:path>
            </a:pathLst>
          </a:custGeom>
          <a:noFill/>
          <a:ln cap="flat" cmpd="sng" w="19050">
            <a:solidFill>
              <a:srgbClr val="E06666"/>
            </a:solidFill>
            <a:prstDash val="solid"/>
            <a:round/>
            <a:headEnd len="med" w="med" type="none"/>
            <a:tailEnd len="med" w="med" type="none"/>
          </a:ln>
        </p:spPr>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5" name="Shape 2725"/>
        <p:cNvGrpSpPr/>
        <p:nvPr/>
      </p:nvGrpSpPr>
      <p:grpSpPr>
        <a:xfrm>
          <a:off x="0" y="0"/>
          <a:ext cx="0" cy="0"/>
          <a:chOff x="0" y="0"/>
          <a:chExt cx="0" cy="0"/>
        </a:xfrm>
      </p:grpSpPr>
      <p:pic>
        <p:nvPicPr>
          <p:cNvPr descr="watermark.jpg" id="2726" name="Google Shape;2726;p2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727" name="Google Shape;2727;p27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728" name="Google Shape;2728;p2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729" name="Google Shape;2729;p27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730" name="Google Shape;2730;p271"/>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Arial"/>
              <a:buChar char="●"/>
            </a:pPr>
            <a:r>
              <a:rPr b="1" lang="en" sz="2600">
                <a:solidFill>
                  <a:srgbClr val="434343"/>
                </a:solidFill>
                <a:latin typeface="Montserrat"/>
                <a:ea typeface="Montserrat"/>
                <a:cs typeface="Montserrat"/>
                <a:sym typeface="Montserrat"/>
              </a:rPr>
              <a:t>Overfitting can cause large test errors! </a:t>
            </a:r>
            <a:endParaRPr b="1"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cxnSp>
        <p:nvCxnSpPr>
          <p:cNvPr id="2731" name="Google Shape;2731;p271"/>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732" name="Google Shape;2732;p271"/>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733" name="Google Shape;2733;p271"/>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271"/>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271"/>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271"/>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271"/>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271"/>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271"/>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271"/>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271"/>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271"/>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271"/>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271"/>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271"/>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746" name="Google Shape;2746;p271"/>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
        <p:nvSpPr>
          <p:cNvPr id="2747" name="Google Shape;2747;p271"/>
          <p:cNvSpPr/>
          <p:nvPr/>
        </p:nvSpPr>
        <p:spPr>
          <a:xfrm>
            <a:off x="4434750" y="2867775"/>
            <a:ext cx="117900" cy="117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48" name="Google Shape;2748;p271"/>
          <p:cNvCxnSpPr>
            <a:stCxn id="2747" idx="0"/>
          </p:cNvCxnSpPr>
          <p:nvPr/>
        </p:nvCxnSpPr>
        <p:spPr>
          <a:xfrm flipH="1" rot="10800000">
            <a:off x="4493700" y="1920375"/>
            <a:ext cx="5100" cy="947400"/>
          </a:xfrm>
          <a:prstGeom prst="straightConnector1">
            <a:avLst/>
          </a:prstGeom>
          <a:noFill/>
          <a:ln cap="flat" cmpd="sng" w="19050">
            <a:solidFill>
              <a:srgbClr val="3C78D8"/>
            </a:solidFill>
            <a:prstDash val="solid"/>
            <a:round/>
            <a:headEnd len="med" w="med" type="none"/>
            <a:tailEnd len="med" w="med" type="none"/>
          </a:ln>
        </p:spPr>
      </p:cxnSp>
      <p:sp>
        <p:nvSpPr>
          <p:cNvPr id="2749" name="Google Shape;2749;p271"/>
          <p:cNvSpPr/>
          <p:nvPr/>
        </p:nvSpPr>
        <p:spPr>
          <a:xfrm>
            <a:off x="3255275" y="1633313"/>
            <a:ext cx="2747750" cy="2170050"/>
          </a:xfrm>
          <a:custGeom>
            <a:rect b="b" l="l" r="r" t="t"/>
            <a:pathLst>
              <a:path extrusionOk="0" h="86802" w="109910">
                <a:moveTo>
                  <a:pt x="0" y="30679"/>
                </a:moveTo>
                <a:cubicBezTo>
                  <a:pt x="945" y="38512"/>
                  <a:pt x="3505" y="68809"/>
                  <a:pt x="5669" y="77679"/>
                </a:cubicBezTo>
                <a:cubicBezTo>
                  <a:pt x="7833" y="86549"/>
                  <a:pt x="10302" y="89536"/>
                  <a:pt x="12984" y="83897"/>
                </a:cubicBezTo>
                <a:cubicBezTo>
                  <a:pt x="15666" y="78258"/>
                  <a:pt x="20025" y="52899"/>
                  <a:pt x="21762" y="43846"/>
                </a:cubicBezTo>
                <a:cubicBezTo>
                  <a:pt x="23499" y="34794"/>
                  <a:pt x="21945" y="24004"/>
                  <a:pt x="23408" y="29582"/>
                </a:cubicBezTo>
                <a:cubicBezTo>
                  <a:pt x="24871" y="35160"/>
                  <a:pt x="27920" y="75088"/>
                  <a:pt x="30541" y="77313"/>
                </a:cubicBezTo>
                <a:cubicBezTo>
                  <a:pt x="33162" y="79538"/>
                  <a:pt x="36484" y="50857"/>
                  <a:pt x="39136" y="42932"/>
                </a:cubicBezTo>
                <a:cubicBezTo>
                  <a:pt x="41788" y="35007"/>
                  <a:pt x="44561" y="34916"/>
                  <a:pt x="46451" y="29765"/>
                </a:cubicBezTo>
                <a:cubicBezTo>
                  <a:pt x="48341" y="24614"/>
                  <a:pt x="47731" y="7240"/>
                  <a:pt x="50474" y="12025"/>
                </a:cubicBezTo>
                <a:cubicBezTo>
                  <a:pt x="53217" y="16810"/>
                  <a:pt x="60167" y="47291"/>
                  <a:pt x="62910" y="58477"/>
                </a:cubicBezTo>
                <a:cubicBezTo>
                  <a:pt x="65653" y="69663"/>
                  <a:pt x="65380" y="86488"/>
                  <a:pt x="66934" y="79142"/>
                </a:cubicBezTo>
                <a:cubicBezTo>
                  <a:pt x="68489" y="71796"/>
                  <a:pt x="71018" y="26900"/>
                  <a:pt x="72237" y="14403"/>
                </a:cubicBezTo>
                <a:cubicBezTo>
                  <a:pt x="73456" y="1906"/>
                  <a:pt x="72969" y="-4891"/>
                  <a:pt x="74249" y="4161"/>
                </a:cubicBezTo>
                <a:cubicBezTo>
                  <a:pt x="75529" y="13214"/>
                  <a:pt x="77510" y="64207"/>
                  <a:pt x="79918" y="68718"/>
                </a:cubicBezTo>
                <a:cubicBezTo>
                  <a:pt x="82326" y="73229"/>
                  <a:pt x="86867" y="41226"/>
                  <a:pt x="88696" y="31228"/>
                </a:cubicBezTo>
                <a:cubicBezTo>
                  <a:pt x="90525" y="21231"/>
                  <a:pt x="89215" y="2363"/>
                  <a:pt x="90891" y="8733"/>
                </a:cubicBezTo>
                <a:cubicBezTo>
                  <a:pt x="92568" y="15103"/>
                  <a:pt x="95585" y="68231"/>
                  <a:pt x="98755" y="69450"/>
                </a:cubicBezTo>
                <a:cubicBezTo>
                  <a:pt x="101925" y="70669"/>
                  <a:pt x="108051" y="24949"/>
                  <a:pt x="109910" y="16049"/>
                </a:cubicBezTo>
              </a:path>
            </a:pathLst>
          </a:custGeom>
          <a:noFill/>
          <a:ln cap="flat" cmpd="sng" w="19050">
            <a:solidFill>
              <a:srgbClr val="E06666"/>
            </a:solidFill>
            <a:prstDash val="solid"/>
            <a:round/>
            <a:headEnd len="med" w="med" type="none"/>
            <a:tailEnd len="med" w="med" type="none"/>
          </a:ln>
        </p:spPr>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3" name="Shape 2753"/>
        <p:cNvGrpSpPr/>
        <p:nvPr/>
      </p:nvGrpSpPr>
      <p:grpSpPr>
        <a:xfrm>
          <a:off x="0" y="0"/>
          <a:ext cx="0" cy="0"/>
          <a:chOff x="0" y="0"/>
          <a:chExt cx="0" cy="0"/>
        </a:xfrm>
      </p:grpSpPr>
      <p:pic>
        <p:nvPicPr>
          <p:cNvPr descr="watermark.jpg" id="2754" name="Google Shape;2754;p2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755" name="Google Shape;2755;p27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756" name="Google Shape;2756;p2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757" name="Google Shape;2757;p27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758" name="Google Shape;2758;p272"/>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Arial"/>
              <a:buChar char="●"/>
            </a:pPr>
            <a:r>
              <a:rPr b="1" lang="en" sz="2600">
                <a:solidFill>
                  <a:srgbClr val="434343"/>
                </a:solidFill>
                <a:latin typeface="Montserrat"/>
                <a:ea typeface="Montserrat"/>
                <a:cs typeface="Montserrat"/>
                <a:sym typeface="Montserrat"/>
              </a:rPr>
              <a:t>Over</a:t>
            </a:r>
            <a:r>
              <a:rPr b="1" lang="en" sz="2600">
                <a:solidFill>
                  <a:srgbClr val="434343"/>
                </a:solidFill>
                <a:latin typeface="Montserrat"/>
                <a:ea typeface="Montserrat"/>
                <a:cs typeface="Montserrat"/>
                <a:sym typeface="Montserrat"/>
              </a:rPr>
              <a:t>fitting </a:t>
            </a:r>
            <a:endParaRPr b="1"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Model is fitting too much to noise and variance in the training data.</a:t>
            </a:r>
            <a:endParaRPr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Model will perform very well on training data, but have poor performance on new unseen data.</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2" name="Shape 2762"/>
        <p:cNvGrpSpPr/>
        <p:nvPr/>
      </p:nvGrpSpPr>
      <p:grpSpPr>
        <a:xfrm>
          <a:off x="0" y="0"/>
          <a:ext cx="0" cy="0"/>
          <a:chOff x="0" y="0"/>
          <a:chExt cx="0" cy="0"/>
        </a:xfrm>
      </p:grpSpPr>
      <p:pic>
        <p:nvPicPr>
          <p:cNvPr descr="watermark.jpg" id="2763" name="Google Shape;2763;p2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764" name="Google Shape;2764;p27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765" name="Google Shape;2765;p2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766" name="Google Shape;2766;p27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767" name="Google Shape;2767;p273"/>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Arial"/>
              <a:buChar char="●"/>
            </a:pPr>
            <a:r>
              <a:rPr b="1" lang="en" sz="2600">
                <a:solidFill>
                  <a:srgbClr val="434343"/>
                </a:solidFill>
                <a:latin typeface="Montserrat"/>
                <a:ea typeface="Montserrat"/>
                <a:cs typeface="Montserrat"/>
                <a:sym typeface="Montserrat"/>
              </a:rPr>
              <a:t>Underfitting </a:t>
            </a:r>
            <a:endParaRPr b="1"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Model does not capture the underlying trend of the data and does not fit the data well enough.  </a:t>
            </a:r>
            <a:endParaRPr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Low variance but high bias.  </a:t>
            </a:r>
            <a:endParaRPr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Underfitting is often a result of an excessively simple model.</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07" name="Google Shape;307;p4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But what happens with real data? Where do we draw this line?</a:t>
            </a:r>
            <a:endParaRPr sz="2900">
              <a:solidFill>
                <a:srgbClr val="434343"/>
              </a:solidFill>
              <a:latin typeface="Montserrat"/>
              <a:ea typeface="Montserrat"/>
              <a:cs typeface="Montserrat"/>
              <a:sym typeface="Montserrat"/>
            </a:endParaRPr>
          </a:p>
        </p:txBody>
      </p:sp>
      <p:pic>
        <p:nvPicPr>
          <p:cNvPr descr="watermark.jpg" id="308" name="Google Shape;308;p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9" name="Google Shape;309;p4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10" name="Google Shape;310;p49"/>
          <p:cNvPicPr preferRelativeResize="0"/>
          <p:nvPr/>
        </p:nvPicPr>
        <p:blipFill>
          <a:blip r:embed="rId4">
            <a:alphaModFix/>
          </a:blip>
          <a:stretch>
            <a:fillRect/>
          </a:stretch>
        </p:blipFill>
        <p:spPr>
          <a:xfrm>
            <a:off x="1499225" y="2109921"/>
            <a:ext cx="6371300" cy="2691449"/>
          </a:xfrm>
          <a:prstGeom prst="rect">
            <a:avLst/>
          </a:prstGeom>
          <a:noFill/>
          <a:ln>
            <a:noFill/>
          </a:ln>
        </p:spPr>
      </p:pic>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1" name="Shape 2771"/>
        <p:cNvGrpSpPr/>
        <p:nvPr/>
      </p:nvGrpSpPr>
      <p:grpSpPr>
        <a:xfrm>
          <a:off x="0" y="0"/>
          <a:ext cx="0" cy="0"/>
          <a:chOff x="0" y="0"/>
          <a:chExt cx="0" cy="0"/>
        </a:xfrm>
      </p:grpSpPr>
      <p:pic>
        <p:nvPicPr>
          <p:cNvPr descr="watermark.jpg" id="2772" name="Google Shape;2772;p2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773" name="Google Shape;2773;p27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774" name="Google Shape;2774;p2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775" name="Google Shape;2775;p27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776" name="Google Shape;2776;p274"/>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600">
                <a:solidFill>
                  <a:srgbClr val="434343"/>
                </a:solidFill>
                <a:latin typeface="Montserrat"/>
                <a:ea typeface="Montserrat"/>
                <a:cs typeface="Montserrat"/>
                <a:sym typeface="Montserrat"/>
              </a:rPr>
              <a:t>Data</a:t>
            </a:r>
            <a:endParaRPr sz="2600">
              <a:solidFill>
                <a:srgbClr val="434343"/>
              </a:solidFill>
              <a:latin typeface="Montserrat"/>
              <a:ea typeface="Montserrat"/>
              <a:cs typeface="Montserrat"/>
              <a:sym typeface="Montserrat"/>
            </a:endParaRPr>
          </a:p>
        </p:txBody>
      </p:sp>
      <p:cxnSp>
        <p:nvCxnSpPr>
          <p:cNvPr id="2777" name="Google Shape;2777;p274"/>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778" name="Google Shape;2778;p274"/>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779" name="Google Shape;2779;p274"/>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274"/>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274"/>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274"/>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274"/>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274"/>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274"/>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274"/>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274"/>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274"/>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274"/>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274"/>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274"/>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792" name="Google Shape;2792;p274"/>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6" name="Shape 2796"/>
        <p:cNvGrpSpPr/>
        <p:nvPr/>
      </p:nvGrpSpPr>
      <p:grpSpPr>
        <a:xfrm>
          <a:off x="0" y="0"/>
          <a:ext cx="0" cy="0"/>
          <a:chOff x="0" y="0"/>
          <a:chExt cx="0" cy="0"/>
        </a:xfrm>
      </p:grpSpPr>
      <p:pic>
        <p:nvPicPr>
          <p:cNvPr descr="watermark.jpg" id="2797" name="Google Shape;2797;p27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798" name="Google Shape;2798;p27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799" name="Google Shape;2799;p27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800" name="Google Shape;2800;p27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801" name="Google Shape;2801;p275"/>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600">
                <a:solidFill>
                  <a:srgbClr val="434343"/>
                </a:solidFill>
                <a:latin typeface="Montserrat"/>
                <a:ea typeface="Montserrat"/>
                <a:cs typeface="Montserrat"/>
                <a:sym typeface="Montserrat"/>
              </a:rPr>
              <a:t>Underfitting</a:t>
            </a:r>
            <a:endParaRPr sz="2600">
              <a:solidFill>
                <a:srgbClr val="434343"/>
              </a:solidFill>
              <a:latin typeface="Montserrat"/>
              <a:ea typeface="Montserrat"/>
              <a:cs typeface="Montserrat"/>
              <a:sym typeface="Montserrat"/>
            </a:endParaRPr>
          </a:p>
        </p:txBody>
      </p:sp>
      <p:cxnSp>
        <p:nvCxnSpPr>
          <p:cNvPr id="2802" name="Google Shape;2802;p275"/>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803" name="Google Shape;2803;p275"/>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804" name="Google Shape;2804;p275"/>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275"/>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275"/>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275"/>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275"/>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275"/>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275"/>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275"/>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275"/>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275"/>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275"/>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275"/>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275"/>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817" name="Google Shape;2817;p275"/>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cxnSp>
        <p:nvCxnSpPr>
          <p:cNvPr id="2818" name="Google Shape;2818;p275"/>
          <p:cNvCxnSpPr/>
          <p:nvPr/>
        </p:nvCxnSpPr>
        <p:spPr>
          <a:xfrm flipH="1" rot="10800000">
            <a:off x="3124775" y="1716550"/>
            <a:ext cx="2314800" cy="1940100"/>
          </a:xfrm>
          <a:prstGeom prst="straightConnector1">
            <a:avLst/>
          </a:prstGeom>
          <a:noFill/>
          <a:ln cap="flat" cmpd="sng" w="19050">
            <a:solidFill>
              <a:srgbClr val="E06666"/>
            </a:solidFill>
            <a:prstDash val="solid"/>
            <a:round/>
            <a:headEnd len="med" w="med" type="none"/>
            <a:tailEnd len="med" w="med" type="none"/>
          </a:ln>
        </p:spPr>
      </p:cxnSp>
      <p:sp>
        <p:nvSpPr>
          <p:cNvPr id="2819" name="Google Shape;2819;p275"/>
          <p:cNvSpPr/>
          <p:nvPr/>
        </p:nvSpPr>
        <p:spPr>
          <a:xfrm>
            <a:off x="4434750" y="2867775"/>
            <a:ext cx="117900" cy="117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3" name="Shape 2823"/>
        <p:cNvGrpSpPr/>
        <p:nvPr/>
      </p:nvGrpSpPr>
      <p:grpSpPr>
        <a:xfrm>
          <a:off x="0" y="0"/>
          <a:ext cx="0" cy="0"/>
          <a:chOff x="0" y="0"/>
          <a:chExt cx="0" cy="0"/>
        </a:xfrm>
      </p:grpSpPr>
      <p:pic>
        <p:nvPicPr>
          <p:cNvPr descr="watermark.jpg" id="2824" name="Google Shape;2824;p27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25" name="Google Shape;2825;p276"/>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826" name="Google Shape;2826;p27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827" name="Google Shape;2827;p276"/>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828" name="Google Shape;2828;p276"/>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600">
                <a:solidFill>
                  <a:srgbClr val="434343"/>
                </a:solidFill>
                <a:latin typeface="Montserrat"/>
                <a:ea typeface="Montserrat"/>
                <a:cs typeface="Montserrat"/>
                <a:sym typeface="Montserrat"/>
              </a:rPr>
              <a:t>Underfitting</a:t>
            </a:r>
            <a:endParaRPr sz="2600">
              <a:solidFill>
                <a:srgbClr val="434343"/>
              </a:solidFill>
              <a:latin typeface="Montserrat"/>
              <a:ea typeface="Montserrat"/>
              <a:cs typeface="Montserrat"/>
              <a:sym typeface="Montserrat"/>
            </a:endParaRPr>
          </a:p>
        </p:txBody>
      </p:sp>
      <p:cxnSp>
        <p:nvCxnSpPr>
          <p:cNvPr id="2829" name="Google Shape;2829;p276"/>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830" name="Google Shape;2830;p276"/>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831" name="Google Shape;2831;p276"/>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276"/>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276"/>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276"/>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276"/>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276"/>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276"/>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276"/>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276"/>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276"/>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276"/>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276"/>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276"/>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844" name="Google Shape;2844;p276"/>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
        <p:nvSpPr>
          <p:cNvPr id="2845" name="Google Shape;2845;p276"/>
          <p:cNvSpPr/>
          <p:nvPr/>
        </p:nvSpPr>
        <p:spPr>
          <a:xfrm>
            <a:off x="4434750" y="2867775"/>
            <a:ext cx="117900" cy="117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276"/>
          <p:cNvSpPr/>
          <p:nvPr/>
        </p:nvSpPr>
        <p:spPr>
          <a:xfrm>
            <a:off x="5920625" y="2401450"/>
            <a:ext cx="117900" cy="117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47" name="Google Shape;2847;p276"/>
          <p:cNvCxnSpPr/>
          <p:nvPr/>
        </p:nvCxnSpPr>
        <p:spPr>
          <a:xfrm flipH="1" rot="10800000">
            <a:off x="3124775" y="1716550"/>
            <a:ext cx="2314800" cy="1940100"/>
          </a:xfrm>
          <a:prstGeom prst="straightConnector1">
            <a:avLst/>
          </a:prstGeom>
          <a:noFill/>
          <a:ln cap="flat" cmpd="sng" w="19050">
            <a:solidFill>
              <a:srgbClr val="E06666"/>
            </a:solidFill>
            <a:prstDash val="solid"/>
            <a:round/>
            <a:headEnd len="med" w="med" type="none"/>
            <a:tailEnd len="med" w="med" type="none"/>
          </a:ln>
        </p:spPr>
      </p:cxn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1" name="Shape 2851"/>
        <p:cNvGrpSpPr/>
        <p:nvPr/>
      </p:nvGrpSpPr>
      <p:grpSpPr>
        <a:xfrm>
          <a:off x="0" y="0"/>
          <a:ext cx="0" cy="0"/>
          <a:chOff x="0" y="0"/>
          <a:chExt cx="0" cy="0"/>
        </a:xfrm>
      </p:grpSpPr>
      <p:pic>
        <p:nvPicPr>
          <p:cNvPr descr="watermark.jpg" id="2852" name="Google Shape;2852;p27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53" name="Google Shape;2853;p27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854" name="Google Shape;2854;p27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855" name="Google Shape;2855;p27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856" name="Google Shape;2856;p277"/>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Arial"/>
              <a:buChar char="●"/>
            </a:pPr>
            <a:r>
              <a:rPr b="1" lang="en" sz="2600">
                <a:solidFill>
                  <a:srgbClr val="434343"/>
                </a:solidFill>
                <a:latin typeface="Montserrat"/>
                <a:ea typeface="Montserrat"/>
                <a:cs typeface="Montserrat"/>
                <a:sym typeface="Montserrat"/>
              </a:rPr>
              <a:t>Underfitting </a:t>
            </a:r>
            <a:endParaRPr b="1"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Model has high bias and is generalizing too much.</a:t>
            </a:r>
            <a:endParaRPr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Underfitting can lead to poor performance in both training and testing data sets.</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0" name="Shape 2860"/>
        <p:cNvGrpSpPr/>
        <p:nvPr/>
      </p:nvGrpSpPr>
      <p:grpSpPr>
        <a:xfrm>
          <a:off x="0" y="0"/>
          <a:ext cx="0" cy="0"/>
          <a:chOff x="0" y="0"/>
          <a:chExt cx="0" cy="0"/>
        </a:xfrm>
      </p:grpSpPr>
      <p:pic>
        <p:nvPicPr>
          <p:cNvPr descr="watermark.jpg" id="2861" name="Google Shape;2861;p27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62" name="Google Shape;2862;p278"/>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863" name="Google Shape;2863;p27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864" name="Google Shape;2864;p278"/>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865" name="Google Shape;2865;p278"/>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Arial"/>
              <a:buChar char="●"/>
            </a:pPr>
            <a:r>
              <a:rPr b="1" lang="en" sz="2600">
                <a:solidFill>
                  <a:srgbClr val="434343"/>
                </a:solidFill>
                <a:latin typeface="Montserrat"/>
                <a:ea typeface="Montserrat"/>
                <a:cs typeface="Montserrat"/>
                <a:sym typeface="Montserrat"/>
              </a:rPr>
              <a:t>Overfittin</a:t>
            </a:r>
            <a:r>
              <a:rPr b="1" lang="en" sz="2600">
                <a:solidFill>
                  <a:srgbClr val="434343"/>
                </a:solidFill>
                <a:latin typeface="Montserrat"/>
                <a:ea typeface="Montserrat"/>
                <a:cs typeface="Montserrat"/>
                <a:sym typeface="Montserrat"/>
              </a:rPr>
              <a:t>g versus Underfitting </a:t>
            </a:r>
            <a:endParaRPr b="1"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Overfitting can be harder to detect, since good performance on training data could lead to a model that appears to be performing well.</a:t>
            </a:r>
            <a:endParaRPr sz="2600">
              <a:solidFill>
                <a:srgbClr val="434343"/>
              </a:solidFill>
              <a:latin typeface="Montserrat"/>
              <a:ea typeface="Montserrat"/>
              <a:cs typeface="Montserrat"/>
              <a:sym typeface="Montserrat"/>
            </a:endParaRPr>
          </a:p>
          <a:p>
            <a:pPr indent="0" lvl="0" marL="914400" marR="0" rtl="0" algn="l">
              <a:lnSpc>
                <a:spcPct val="115000"/>
              </a:lnSpc>
              <a:spcBef>
                <a:spcPts val="1600"/>
              </a:spcBef>
              <a:spcAft>
                <a:spcPts val="0"/>
              </a:spcAft>
              <a:buNone/>
            </a:pPr>
            <a:r>
              <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9" name="Shape 2869"/>
        <p:cNvGrpSpPr/>
        <p:nvPr/>
      </p:nvGrpSpPr>
      <p:grpSpPr>
        <a:xfrm>
          <a:off x="0" y="0"/>
          <a:ext cx="0" cy="0"/>
          <a:chOff x="0" y="0"/>
          <a:chExt cx="0" cy="0"/>
        </a:xfrm>
      </p:grpSpPr>
      <p:pic>
        <p:nvPicPr>
          <p:cNvPr descr="watermark.jpg" id="2870" name="Google Shape;2870;p27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71" name="Google Shape;2871;p27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872" name="Google Shape;2872;p27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873" name="Google Shape;2873;p27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874" name="Google Shape;2874;p279"/>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This data was easy to visualize, but how can we see underfitting and overfitting when dealing with multi dimensional data sets?</a:t>
            </a:r>
            <a:endParaRPr sz="2600">
              <a:solidFill>
                <a:srgbClr val="434343"/>
              </a:solidFill>
              <a:latin typeface="Montserrat"/>
              <a:ea typeface="Montserrat"/>
              <a:cs typeface="Montserrat"/>
              <a:sym typeface="Montserrat"/>
            </a:endParaRPr>
          </a:p>
          <a:p>
            <a:pPr indent="-393700" lvl="0" marL="4572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First let’s imagine we trained a model and then measured its error versus model complexity (e.g. higher order polynomials).</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8" name="Shape 2878"/>
        <p:cNvGrpSpPr/>
        <p:nvPr/>
      </p:nvGrpSpPr>
      <p:grpSpPr>
        <a:xfrm>
          <a:off x="0" y="0"/>
          <a:ext cx="0" cy="0"/>
          <a:chOff x="0" y="0"/>
          <a:chExt cx="0" cy="0"/>
        </a:xfrm>
      </p:grpSpPr>
      <p:pic>
        <p:nvPicPr>
          <p:cNvPr descr="watermark.jpg" id="2879" name="Google Shape;2879;p28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80" name="Google Shape;2880;p28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881" name="Google Shape;2881;p28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882" name="Google Shape;2882;p28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883" name="Google Shape;2883;p280"/>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Good Model</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cxnSp>
        <p:nvCxnSpPr>
          <p:cNvPr id="2884" name="Google Shape;2884;p280"/>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885" name="Google Shape;2885;p280"/>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886" name="Google Shape;2886;p280"/>
          <p:cNvSpPr/>
          <p:nvPr/>
        </p:nvSpPr>
        <p:spPr>
          <a:xfrm>
            <a:off x="3205625" y="2058600"/>
            <a:ext cx="2783050" cy="1563575"/>
          </a:xfrm>
          <a:custGeom>
            <a:rect b="b" l="l" r="r" t="t"/>
            <a:pathLst>
              <a:path extrusionOk="0" h="62543" w="111322">
                <a:moveTo>
                  <a:pt x="0" y="0"/>
                </a:moveTo>
                <a:cubicBezTo>
                  <a:pt x="4387" y="9176"/>
                  <a:pt x="7767" y="44633"/>
                  <a:pt x="26321" y="55057"/>
                </a:cubicBezTo>
                <a:cubicBezTo>
                  <a:pt x="44875" y="65481"/>
                  <a:pt x="97155" y="61295"/>
                  <a:pt x="111322" y="62543"/>
                </a:cubicBezTo>
              </a:path>
            </a:pathLst>
          </a:custGeom>
          <a:noFill/>
          <a:ln cap="flat" cmpd="sng" w="28575">
            <a:solidFill>
              <a:srgbClr val="38761D"/>
            </a:solidFill>
            <a:prstDash val="solid"/>
            <a:round/>
            <a:headEnd len="med" w="med" type="none"/>
            <a:tailEnd len="med" w="med" type="none"/>
          </a:ln>
        </p:spPr>
      </p:sp>
      <p:sp>
        <p:nvSpPr>
          <p:cNvPr id="2887" name="Google Shape;2887;p280"/>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2888" name="Google Shape;2888;p280"/>
          <p:cNvSpPr txBox="1"/>
          <p:nvPr/>
        </p:nvSpPr>
        <p:spPr>
          <a:xfrm>
            <a:off x="3552450" y="3835200"/>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Model Complexity</a:t>
            </a:r>
            <a:endParaRPr b="1">
              <a:latin typeface="Overpass"/>
              <a:ea typeface="Overpass"/>
              <a:cs typeface="Overpass"/>
              <a:sym typeface="Overpass"/>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2" name="Shape 2892"/>
        <p:cNvGrpSpPr/>
        <p:nvPr/>
      </p:nvGrpSpPr>
      <p:grpSpPr>
        <a:xfrm>
          <a:off x="0" y="0"/>
          <a:ext cx="0" cy="0"/>
          <a:chOff x="0" y="0"/>
          <a:chExt cx="0" cy="0"/>
        </a:xfrm>
      </p:grpSpPr>
      <p:pic>
        <p:nvPicPr>
          <p:cNvPr descr="watermark.jpg" id="2893" name="Google Shape;2893;p28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94" name="Google Shape;2894;p28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895" name="Google Shape;2895;p28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896" name="Google Shape;2896;p28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897" name="Google Shape;2897;p281"/>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Good Model</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cxnSp>
        <p:nvCxnSpPr>
          <p:cNvPr id="2898" name="Google Shape;2898;p281"/>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899" name="Google Shape;2899;p281"/>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900" name="Google Shape;2900;p281"/>
          <p:cNvSpPr/>
          <p:nvPr/>
        </p:nvSpPr>
        <p:spPr>
          <a:xfrm>
            <a:off x="3205625" y="2058600"/>
            <a:ext cx="2783050" cy="1563575"/>
          </a:xfrm>
          <a:custGeom>
            <a:rect b="b" l="l" r="r" t="t"/>
            <a:pathLst>
              <a:path extrusionOk="0" h="62543" w="111322">
                <a:moveTo>
                  <a:pt x="0" y="0"/>
                </a:moveTo>
                <a:cubicBezTo>
                  <a:pt x="4387" y="9176"/>
                  <a:pt x="7767" y="44633"/>
                  <a:pt x="26321" y="55057"/>
                </a:cubicBezTo>
                <a:cubicBezTo>
                  <a:pt x="44875" y="65481"/>
                  <a:pt x="97155" y="61295"/>
                  <a:pt x="111322" y="62543"/>
                </a:cubicBezTo>
              </a:path>
            </a:pathLst>
          </a:custGeom>
          <a:noFill/>
          <a:ln cap="flat" cmpd="sng" w="28575">
            <a:solidFill>
              <a:srgbClr val="38761D"/>
            </a:solidFill>
            <a:prstDash val="solid"/>
            <a:round/>
            <a:headEnd len="med" w="med" type="none"/>
            <a:tailEnd len="med" w="med" type="none"/>
          </a:ln>
        </p:spPr>
      </p:sp>
      <p:sp>
        <p:nvSpPr>
          <p:cNvPr id="2901" name="Google Shape;2901;p281"/>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2902" name="Google Shape;2902;p281"/>
          <p:cNvSpPr txBox="1"/>
          <p:nvPr/>
        </p:nvSpPr>
        <p:spPr>
          <a:xfrm>
            <a:off x="3666750" y="3835200"/>
            <a:ext cx="17877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Polynomial Degree</a:t>
            </a:r>
            <a:endParaRPr b="1">
              <a:latin typeface="Overpass"/>
              <a:ea typeface="Overpass"/>
              <a:cs typeface="Overpass"/>
              <a:sym typeface="Overpass"/>
            </a:endParaRPr>
          </a:p>
        </p:txBody>
      </p:sp>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6" name="Shape 2906"/>
        <p:cNvGrpSpPr/>
        <p:nvPr/>
      </p:nvGrpSpPr>
      <p:grpSpPr>
        <a:xfrm>
          <a:off x="0" y="0"/>
          <a:ext cx="0" cy="0"/>
          <a:chOff x="0" y="0"/>
          <a:chExt cx="0" cy="0"/>
        </a:xfrm>
      </p:grpSpPr>
      <p:pic>
        <p:nvPicPr>
          <p:cNvPr descr="watermark.jpg" id="2907" name="Google Shape;2907;p28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08" name="Google Shape;2908;p28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909" name="Google Shape;2909;p28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910" name="Google Shape;2910;p28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911" name="Google Shape;2911;p282"/>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Bad Model</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cxnSp>
        <p:nvCxnSpPr>
          <p:cNvPr id="2912" name="Google Shape;2912;p282"/>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913" name="Google Shape;2913;p282"/>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914" name="Google Shape;2914;p282"/>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2915" name="Google Shape;2915;p282"/>
          <p:cNvSpPr txBox="1"/>
          <p:nvPr/>
        </p:nvSpPr>
        <p:spPr>
          <a:xfrm>
            <a:off x="3552450" y="3835200"/>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Model Complexity</a:t>
            </a:r>
            <a:endParaRPr b="1">
              <a:latin typeface="Overpass"/>
              <a:ea typeface="Overpass"/>
              <a:cs typeface="Overpass"/>
              <a:sym typeface="Overpass"/>
            </a:endParaRPr>
          </a:p>
        </p:txBody>
      </p:sp>
      <p:sp>
        <p:nvSpPr>
          <p:cNvPr id="2916" name="Google Shape;2916;p282"/>
          <p:cNvSpPr/>
          <p:nvPr/>
        </p:nvSpPr>
        <p:spPr>
          <a:xfrm>
            <a:off x="3121125" y="2493275"/>
            <a:ext cx="2716625" cy="1122875"/>
          </a:xfrm>
          <a:custGeom>
            <a:rect b="b" l="l" r="r" t="t"/>
            <a:pathLst>
              <a:path extrusionOk="0" h="44915" w="108665">
                <a:moveTo>
                  <a:pt x="0" y="44915"/>
                </a:moveTo>
                <a:cubicBezTo>
                  <a:pt x="11390" y="43949"/>
                  <a:pt x="50227" y="46605"/>
                  <a:pt x="68338" y="39119"/>
                </a:cubicBezTo>
                <a:cubicBezTo>
                  <a:pt x="86449" y="31633"/>
                  <a:pt x="101944" y="6520"/>
                  <a:pt x="108665" y="0"/>
                </a:cubicBezTo>
              </a:path>
            </a:pathLst>
          </a:custGeom>
          <a:noFill/>
          <a:ln cap="flat" cmpd="sng" w="28575">
            <a:solidFill>
              <a:srgbClr val="990000"/>
            </a:solidFill>
            <a:prstDash val="solid"/>
            <a:round/>
            <a:headEnd len="med" w="med" type="none"/>
            <a:tailEnd len="med" w="med" type="none"/>
          </a:ln>
        </p:spPr>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0" name="Shape 2920"/>
        <p:cNvGrpSpPr/>
        <p:nvPr/>
      </p:nvGrpSpPr>
      <p:grpSpPr>
        <a:xfrm>
          <a:off x="0" y="0"/>
          <a:ext cx="0" cy="0"/>
          <a:chOff x="0" y="0"/>
          <a:chExt cx="0" cy="0"/>
        </a:xfrm>
      </p:grpSpPr>
      <p:pic>
        <p:nvPicPr>
          <p:cNvPr descr="watermark.jpg" id="2921" name="Google Shape;2921;p28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22" name="Google Shape;2922;p28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923" name="Google Shape;2923;p28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924" name="Google Shape;2924;p28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925" name="Google Shape;2925;p283"/>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When thinking about </a:t>
            </a:r>
            <a:r>
              <a:rPr b="1" lang="en" sz="2600">
                <a:solidFill>
                  <a:srgbClr val="434343"/>
                </a:solidFill>
                <a:latin typeface="Montserrat"/>
                <a:ea typeface="Montserrat"/>
                <a:cs typeface="Montserrat"/>
                <a:sym typeface="Montserrat"/>
              </a:rPr>
              <a:t>overfitting </a:t>
            </a:r>
            <a:r>
              <a:rPr lang="en" sz="2600">
                <a:solidFill>
                  <a:srgbClr val="434343"/>
                </a:solidFill>
                <a:latin typeface="Montserrat"/>
                <a:ea typeface="Montserrat"/>
                <a:cs typeface="Montserrat"/>
                <a:sym typeface="Montserrat"/>
              </a:rPr>
              <a:t>and </a:t>
            </a:r>
            <a:r>
              <a:rPr b="1" lang="en" sz="2600">
                <a:solidFill>
                  <a:srgbClr val="434343"/>
                </a:solidFill>
                <a:latin typeface="Montserrat"/>
                <a:ea typeface="Montserrat"/>
                <a:cs typeface="Montserrat"/>
                <a:sym typeface="Montserrat"/>
              </a:rPr>
              <a:t>underfitting </a:t>
            </a:r>
            <a:r>
              <a:rPr lang="en" sz="2600">
                <a:solidFill>
                  <a:srgbClr val="434343"/>
                </a:solidFill>
                <a:latin typeface="Montserrat"/>
                <a:ea typeface="Montserrat"/>
                <a:cs typeface="Montserrat"/>
                <a:sym typeface="Montserrat"/>
              </a:rPr>
              <a:t>we want to keep in mind the relationship of model performance on the training set versus the test/validation set.</a:t>
            </a:r>
            <a:endParaRPr sz="2600">
              <a:solidFill>
                <a:srgbClr val="434343"/>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16" name="Google Shape;316;p5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But what happens with real data? Where do we draw this line?</a:t>
            </a:r>
            <a:endParaRPr sz="2900">
              <a:solidFill>
                <a:srgbClr val="434343"/>
              </a:solidFill>
              <a:latin typeface="Montserrat"/>
              <a:ea typeface="Montserrat"/>
              <a:cs typeface="Montserrat"/>
              <a:sym typeface="Montserrat"/>
            </a:endParaRPr>
          </a:p>
        </p:txBody>
      </p:sp>
      <p:pic>
        <p:nvPicPr>
          <p:cNvPr descr="watermark.jpg" id="317" name="Google Shape;317;p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8" name="Google Shape;318;p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19" name="Google Shape;319;p50"/>
          <p:cNvPicPr preferRelativeResize="0"/>
          <p:nvPr/>
        </p:nvPicPr>
        <p:blipFill>
          <a:blip r:embed="rId4">
            <a:alphaModFix/>
          </a:blip>
          <a:stretch>
            <a:fillRect/>
          </a:stretch>
        </p:blipFill>
        <p:spPr>
          <a:xfrm>
            <a:off x="1499225" y="2109921"/>
            <a:ext cx="6371300" cy="2691449"/>
          </a:xfrm>
          <a:prstGeom prst="rect">
            <a:avLst/>
          </a:prstGeom>
          <a:noFill/>
          <a:ln>
            <a:noFill/>
          </a:ln>
        </p:spPr>
      </p:pic>
      <p:cxnSp>
        <p:nvCxnSpPr>
          <p:cNvPr id="320" name="Google Shape;320;p50"/>
          <p:cNvCxnSpPr/>
          <p:nvPr/>
        </p:nvCxnSpPr>
        <p:spPr>
          <a:xfrm flipH="1" rot="10800000">
            <a:off x="2248875" y="2208250"/>
            <a:ext cx="4366800" cy="1977900"/>
          </a:xfrm>
          <a:prstGeom prst="straightConnector1">
            <a:avLst/>
          </a:prstGeom>
          <a:noFill/>
          <a:ln cap="flat" cmpd="sng" w="28575">
            <a:solidFill>
              <a:srgbClr val="CC0000"/>
            </a:solidFill>
            <a:prstDash val="dash"/>
            <a:round/>
            <a:headEnd len="med" w="med" type="none"/>
            <a:tailEnd len="med" w="med" type="none"/>
          </a:ln>
        </p:spPr>
      </p:cxn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9" name="Shape 2929"/>
        <p:cNvGrpSpPr/>
        <p:nvPr/>
      </p:nvGrpSpPr>
      <p:grpSpPr>
        <a:xfrm>
          <a:off x="0" y="0"/>
          <a:ext cx="0" cy="0"/>
          <a:chOff x="0" y="0"/>
          <a:chExt cx="0" cy="0"/>
        </a:xfrm>
      </p:grpSpPr>
      <p:pic>
        <p:nvPicPr>
          <p:cNvPr descr="watermark.jpg" id="2930" name="Google Shape;2930;p28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31" name="Google Shape;2931;p28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932" name="Google Shape;2932;p28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933" name="Google Shape;2933;p28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934" name="Google Shape;2934;p284"/>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Let’s imagine we split our data into a </a:t>
            </a:r>
            <a:r>
              <a:rPr b="1" lang="en" sz="2600">
                <a:solidFill>
                  <a:srgbClr val="990000"/>
                </a:solidFill>
                <a:latin typeface="Montserrat"/>
                <a:ea typeface="Montserrat"/>
                <a:cs typeface="Montserrat"/>
                <a:sym typeface="Montserrat"/>
              </a:rPr>
              <a:t>training set</a:t>
            </a:r>
            <a:r>
              <a:rPr b="1" lang="en" sz="2600">
                <a:solidFill>
                  <a:srgbClr val="1C4587"/>
                </a:solidFill>
                <a:latin typeface="Montserrat"/>
                <a:ea typeface="Montserrat"/>
                <a:cs typeface="Montserrat"/>
                <a:sym typeface="Montserrat"/>
              </a:rPr>
              <a:t> </a:t>
            </a:r>
            <a:r>
              <a:rPr lang="en" sz="2600">
                <a:solidFill>
                  <a:srgbClr val="434343"/>
                </a:solidFill>
                <a:latin typeface="Montserrat"/>
                <a:ea typeface="Montserrat"/>
                <a:cs typeface="Montserrat"/>
                <a:sym typeface="Montserrat"/>
              </a:rPr>
              <a:t>and a</a:t>
            </a:r>
            <a:r>
              <a:rPr b="1" lang="en" sz="2600">
                <a:solidFill>
                  <a:srgbClr val="1C4587"/>
                </a:solidFill>
                <a:latin typeface="Montserrat"/>
                <a:ea typeface="Montserrat"/>
                <a:cs typeface="Montserrat"/>
                <a:sym typeface="Montserrat"/>
              </a:rPr>
              <a:t> </a:t>
            </a:r>
            <a:r>
              <a:rPr b="1" lang="en" sz="2600">
                <a:solidFill>
                  <a:srgbClr val="1155CC"/>
                </a:solidFill>
                <a:latin typeface="Montserrat"/>
                <a:ea typeface="Montserrat"/>
                <a:cs typeface="Montserrat"/>
                <a:sym typeface="Montserrat"/>
              </a:rPr>
              <a:t>test set</a:t>
            </a:r>
            <a:endParaRPr b="1" sz="2600">
              <a:solidFill>
                <a:srgbClr val="1155CC"/>
              </a:solidFill>
              <a:latin typeface="Montserrat"/>
              <a:ea typeface="Montserrat"/>
              <a:cs typeface="Montserrat"/>
              <a:sym typeface="Montserrat"/>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8" name="Shape 2938"/>
        <p:cNvGrpSpPr/>
        <p:nvPr/>
      </p:nvGrpSpPr>
      <p:grpSpPr>
        <a:xfrm>
          <a:off x="0" y="0"/>
          <a:ext cx="0" cy="0"/>
          <a:chOff x="0" y="0"/>
          <a:chExt cx="0" cy="0"/>
        </a:xfrm>
      </p:grpSpPr>
      <p:pic>
        <p:nvPicPr>
          <p:cNvPr descr="watermark.jpg" id="2939" name="Google Shape;2939;p28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40" name="Google Shape;2940;p28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941" name="Google Shape;2941;p28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942" name="Google Shape;2942;p28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943" name="Google Shape;2943;p285"/>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We first see performance on the </a:t>
            </a:r>
            <a:r>
              <a:rPr b="1" lang="en" sz="2600">
                <a:solidFill>
                  <a:srgbClr val="990000"/>
                </a:solidFill>
                <a:latin typeface="Montserrat"/>
                <a:ea typeface="Montserrat"/>
                <a:cs typeface="Montserrat"/>
                <a:sym typeface="Montserrat"/>
              </a:rPr>
              <a:t>training set</a:t>
            </a:r>
            <a:r>
              <a:rPr b="1" lang="en" sz="2600">
                <a:solidFill>
                  <a:srgbClr val="1C4587"/>
                </a:solidFill>
                <a:latin typeface="Montserrat"/>
                <a:ea typeface="Montserrat"/>
                <a:cs typeface="Montserrat"/>
                <a:sym typeface="Montserrat"/>
              </a:rPr>
              <a:t> </a:t>
            </a:r>
            <a:endParaRPr b="1" sz="2600">
              <a:solidFill>
                <a:srgbClr val="1155CC"/>
              </a:solidFill>
              <a:latin typeface="Montserrat"/>
              <a:ea typeface="Montserrat"/>
              <a:cs typeface="Montserrat"/>
              <a:sym typeface="Montserrat"/>
            </a:endParaRPr>
          </a:p>
        </p:txBody>
      </p:sp>
      <p:cxnSp>
        <p:nvCxnSpPr>
          <p:cNvPr id="2944" name="Google Shape;2944;p285"/>
          <p:cNvCxnSpPr/>
          <p:nvPr/>
        </p:nvCxnSpPr>
        <p:spPr>
          <a:xfrm>
            <a:off x="3459113" y="247202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945" name="Google Shape;2945;p285"/>
          <p:cNvCxnSpPr/>
          <p:nvPr/>
        </p:nvCxnSpPr>
        <p:spPr>
          <a:xfrm rot="10800000">
            <a:off x="3459113" y="440402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946" name="Google Shape;2946;p285"/>
          <p:cNvSpPr txBox="1"/>
          <p:nvPr/>
        </p:nvSpPr>
        <p:spPr>
          <a:xfrm>
            <a:off x="2736938" y="3154225"/>
            <a:ext cx="8256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2947" name="Google Shape;2947;p285"/>
          <p:cNvSpPr/>
          <p:nvPr/>
        </p:nvSpPr>
        <p:spPr>
          <a:xfrm>
            <a:off x="3604075" y="2686450"/>
            <a:ext cx="2638150" cy="1460950"/>
          </a:xfrm>
          <a:custGeom>
            <a:rect b="b" l="l" r="r" t="t"/>
            <a:pathLst>
              <a:path extrusionOk="0" h="58438" w="105526">
                <a:moveTo>
                  <a:pt x="0" y="0"/>
                </a:moveTo>
                <a:cubicBezTo>
                  <a:pt x="3381" y="8251"/>
                  <a:pt x="2696" y="39763"/>
                  <a:pt x="20284" y="49503"/>
                </a:cubicBezTo>
                <a:cubicBezTo>
                  <a:pt x="37872" y="59243"/>
                  <a:pt x="91319" y="56949"/>
                  <a:pt x="105526" y="58438"/>
                </a:cubicBezTo>
              </a:path>
            </a:pathLst>
          </a:custGeom>
          <a:noFill/>
          <a:ln cap="flat" cmpd="sng" w="28575">
            <a:solidFill>
              <a:srgbClr val="990000"/>
            </a:solidFill>
            <a:prstDash val="solid"/>
            <a:round/>
            <a:headEnd len="med" w="med" type="none"/>
            <a:tailEnd len="med" w="med" type="none"/>
          </a:ln>
        </p:spPr>
      </p:sp>
      <p:sp>
        <p:nvSpPr>
          <p:cNvPr id="2948" name="Google Shape;2948;p285"/>
          <p:cNvSpPr txBox="1"/>
          <p:nvPr/>
        </p:nvSpPr>
        <p:spPr>
          <a:xfrm>
            <a:off x="3881650" y="4383825"/>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Model Complexity</a:t>
            </a:r>
            <a:endParaRPr b="1">
              <a:latin typeface="Overpass"/>
              <a:ea typeface="Overpass"/>
              <a:cs typeface="Overpass"/>
              <a:sym typeface="Overpass"/>
            </a:endParaRPr>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2" name="Shape 2952"/>
        <p:cNvGrpSpPr/>
        <p:nvPr/>
      </p:nvGrpSpPr>
      <p:grpSpPr>
        <a:xfrm>
          <a:off x="0" y="0"/>
          <a:ext cx="0" cy="0"/>
          <a:chOff x="0" y="0"/>
          <a:chExt cx="0" cy="0"/>
        </a:xfrm>
      </p:grpSpPr>
      <p:pic>
        <p:nvPicPr>
          <p:cNvPr descr="watermark.jpg" id="2953" name="Google Shape;2953;p28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54" name="Google Shape;2954;p286"/>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955" name="Google Shape;2955;p28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956" name="Google Shape;2956;p286"/>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957" name="Google Shape;2957;p286"/>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Next we check performance on the </a:t>
            </a:r>
            <a:r>
              <a:rPr b="1" lang="en" sz="2600">
                <a:solidFill>
                  <a:srgbClr val="1155CC"/>
                </a:solidFill>
                <a:latin typeface="Montserrat"/>
                <a:ea typeface="Montserrat"/>
                <a:cs typeface="Montserrat"/>
                <a:sym typeface="Montserrat"/>
              </a:rPr>
              <a:t>test set </a:t>
            </a:r>
            <a:endParaRPr b="1" sz="2600">
              <a:solidFill>
                <a:srgbClr val="1155CC"/>
              </a:solidFill>
              <a:latin typeface="Montserrat"/>
              <a:ea typeface="Montserrat"/>
              <a:cs typeface="Montserrat"/>
              <a:sym typeface="Montserrat"/>
            </a:endParaRPr>
          </a:p>
        </p:txBody>
      </p:sp>
      <p:cxnSp>
        <p:nvCxnSpPr>
          <p:cNvPr id="2958" name="Google Shape;2958;p286"/>
          <p:cNvCxnSpPr/>
          <p:nvPr/>
        </p:nvCxnSpPr>
        <p:spPr>
          <a:xfrm>
            <a:off x="3459113" y="247202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959" name="Google Shape;2959;p286"/>
          <p:cNvCxnSpPr/>
          <p:nvPr/>
        </p:nvCxnSpPr>
        <p:spPr>
          <a:xfrm rot="10800000">
            <a:off x="3459113" y="440402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960" name="Google Shape;2960;p286"/>
          <p:cNvSpPr txBox="1"/>
          <p:nvPr/>
        </p:nvSpPr>
        <p:spPr>
          <a:xfrm>
            <a:off x="2736938" y="3154225"/>
            <a:ext cx="8256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2961" name="Google Shape;2961;p286"/>
          <p:cNvSpPr/>
          <p:nvPr/>
        </p:nvSpPr>
        <p:spPr>
          <a:xfrm>
            <a:off x="3604075" y="2686450"/>
            <a:ext cx="2638150" cy="1460950"/>
          </a:xfrm>
          <a:custGeom>
            <a:rect b="b" l="l" r="r" t="t"/>
            <a:pathLst>
              <a:path extrusionOk="0" h="58438" w="105526">
                <a:moveTo>
                  <a:pt x="0" y="0"/>
                </a:moveTo>
                <a:cubicBezTo>
                  <a:pt x="3381" y="8251"/>
                  <a:pt x="2696" y="39763"/>
                  <a:pt x="20284" y="49503"/>
                </a:cubicBezTo>
                <a:cubicBezTo>
                  <a:pt x="37872" y="59243"/>
                  <a:pt x="91319" y="56949"/>
                  <a:pt x="105526" y="58438"/>
                </a:cubicBezTo>
              </a:path>
            </a:pathLst>
          </a:custGeom>
          <a:noFill/>
          <a:ln cap="flat" cmpd="sng" w="28575">
            <a:solidFill>
              <a:srgbClr val="990000"/>
            </a:solidFill>
            <a:prstDash val="solid"/>
            <a:round/>
            <a:headEnd len="med" w="med" type="none"/>
            <a:tailEnd len="med" w="med" type="none"/>
          </a:ln>
        </p:spPr>
      </p:sp>
      <p:sp>
        <p:nvSpPr>
          <p:cNvPr id="2962" name="Google Shape;2962;p286"/>
          <p:cNvSpPr/>
          <p:nvPr/>
        </p:nvSpPr>
        <p:spPr>
          <a:xfrm>
            <a:off x="3670475" y="2686450"/>
            <a:ext cx="2595900" cy="1279878"/>
          </a:xfrm>
          <a:custGeom>
            <a:rect b="b" l="l" r="r" t="t"/>
            <a:pathLst>
              <a:path extrusionOk="0" h="55394" w="103836">
                <a:moveTo>
                  <a:pt x="0" y="0"/>
                </a:moveTo>
                <a:cubicBezTo>
                  <a:pt x="4186" y="8452"/>
                  <a:pt x="7808" y="41817"/>
                  <a:pt x="25114" y="50711"/>
                </a:cubicBezTo>
                <a:cubicBezTo>
                  <a:pt x="42420" y="59606"/>
                  <a:pt x="90716" y="52924"/>
                  <a:pt x="103836" y="53367"/>
                </a:cubicBezTo>
              </a:path>
            </a:pathLst>
          </a:custGeom>
          <a:noFill/>
          <a:ln cap="flat" cmpd="sng" w="28575">
            <a:solidFill>
              <a:srgbClr val="0B5394"/>
            </a:solidFill>
            <a:prstDash val="solid"/>
            <a:round/>
            <a:headEnd len="med" w="med" type="none"/>
            <a:tailEnd len="med" w="med" type="none"/>
          </a:ln>
        </p:spPr>
      </p:sp>
      <p:sp>
        <p:nvSpPr>
          <p:cNvPr id="2963" name="Google Shape;2963;p286"/>
          <p:cNvSpPr txBox="1"/>
          <p:nvPr/>
        </p:nvSpPr>
        <p:spPr>
          <a:xfrm>
            <a:off x="3881650" y="4383825"/>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Model Complexity</a:t>
            </a:r>
            <a:endParaRPr b="1">
              <a:latin typeface="Overpass"/>
              <a:ea typeface="Overpass"/>
              <a:cs typeface="Overpass"/>
              <a:sym typeface="Overpass"/>
            </a:endParaRPr>
          </a:p>
        </p:txBody>
      </p:sp>
      <p:sp>
        <p:nvSpPr>
          <p:cNvPr id="2964" name="Google Shape;2964;p286"/>
          <p:cNvSpPr txBox="1"/>
          <p:nvPr/>
        </p:nvSpPr>
        <p:spPr>
          <a:xfrm>
            <a:off x="6299250" y="2826300"/>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B5394"/>
                </a:solidFill>
                <a:latin typeface="Overpass"/>
                <a:ea typeface="Overpass"/>
                <a:cs typeface="Overpass"/>
                <a:sym typeface="Overpass"/>
              </a:rPr>
              <a:t>Test Set</a:t>
            </a:r>
            <a:endParaRPr b="1" sz="1800">
              <a:solidFill>
                <a:srgbClr val="0B5394"/>
              </a:solidFill>
              <a:latin typeface="Overpass"/>
              <a:ea typeface="Overpass"/>
              <a:cs typeface="Overpass"/>
              <a:sym typeface="Overpass"/>
            </a:endParaRPr>
          </a:p>
          <a:p>
            <a:pPr indent="0" lvl="0" marL="0" rtl="0" algn="ctr">
              <a:spcBef>
                <a:spcPts val="0"/>
              </a:spcBef>
              <a:spcAft>
                <a:spcPts val="0"/>
              </a:spcAft>
              <a:buNone/>
            </a:pPr>
            <a:r>
              <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rPr b="1" lang="en" sz="1800">
                <a:solidFill>
                  <a:srgbClr val="A61C00"/>
                </a:solidFill>
                <a:latin typeface="Overpass"/>
                <a:ea typeface="Overpass"/>
                <a:cs typeface="Overpass"/>
                <a:sym typeface="Overpass"/>
              </a:rPr>
              <a:t>Train Set</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8" name="Shape 2968"/>
        <p:cNvGrpSpPr/>
        <p:nvPr/>
      </p:nvGrpSpPr>
      <p:grpSpPr>
        <a:xfrm>
          <a:off x="0" y="0"/>
          <a:ext cx="0" cy="0"/>
          <a:chOff x="0" y="0"/>
          <a:chExt cx="0" cy="0"/>
        </a:xfrm>
      </p:grpSpPr>
      <p:pic>
        <p:nvPicPr>
          <p:cNvPr descr="watermark.jpg" id="2969" name="Google Shape;2969;p28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70" name="Google Shape;2970;p28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971" name="Google Shape;2971;p28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972" name="Google Shape;2972;p28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973" name="Google Shape;2973;p287"/>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Ideally the model would perform well on both, with similar behavior. </a:t>
            </a:r>
            <a:endParaRPr b="1" sz="2600">
              <a:solidFill>
                <a:srgbClr val="1155CC"/>
              </a:solidFill>
              <a:latin typeface="Montserrat"/>
              <a:ea typeface="Montserrat"/>
              <a:cs typeface="Montserrat"/>
              <a:sym typeface="Montserrat"/>
            </a:endParaRPr>
          </a:p>
        </p:txBody>
      </p:sp>
      <p:cxnSp>
        <p:nvCxnSpPr>
          <p:cNvPr id="2974" name="Google Shape;2974;p287"/>
          <p:cNvCxnSpPr/>
          <p:nvPr/>
        </p:nvCxnSpPr>
        <p:spPr>
          <a:xfrm>
            <a:off x="3459113" y="247202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975" name="Google Shape;2975;p287"/>
          <p:cNvCxnSpPr/>
          <p:nvPr/>
        </p:nvCxnSpPr>
        <p:spPr>
          <a:xfrm rot="10800000">
            <a:off x="3459113" y="440402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976" name="Google Shape;2976;p287"/>
          <p:cNvSpPr txBox="1"/>
          <p:nvPr/>
        </p:nvSpPr>
        <p:spPr>
          <a:xfrm>
            <a:off x="2736938" y="3154225"/>
            <a:ext cx="8256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2977" name="Google Shape;2977;p287"/>
          <p:cNvSpPr/>
          <p:nvPr/>
        </p:nvSpPr>
        <p:spPr>
          <a:xfrm>
            <a:off x="3604075" y="2686450"/>
            <a:ext cx="2638150" cy="1460950"/>
          </a:xfrm>
          <a:custGeom>
            <a:rect b="b" l="l" r="r" t="t"/>
            <a:pathLst>
              <a:path extrusionOk="0" h="58438" w="105526">
                <a:moveTo>
                  <a:pt x="0" y="0"/>
                </a:moveTo>
                <a:cubicBezTo>
                  <a:pt x="3381" y="8251"/>
                  <a:pt x="2696" y="39763"/>
                  <a:pt x="20284" y="49503"/>
                </a:cubicBezTo>
                <a:cubicBezTo>
                  <a:pt x="37872" y="59243"/>
                  <a:pt x="91319" y="56949"/>
                  <a:pt x="105526" y="58438"/>
                </a:cubicBezTo>
              </a:path>
            </a:pathLst>
          </a:custGeom>
          <a:noFill/>
          <a:ln cap="flat" cmpd="sng" w="28575">
            <a:solidFill>
              <a:srgbClr val="990000"/>
            </a:solidFill>
            <a:prstDash val="solid"/>
            <a:round/>
            <a:headEnd len="med" w="med" type="none"/>
            <a:tailEnd len="med" w="med" type="none"/>
          </a:ln>
        </p:spPr>
      </p:sp>
      <p:sp>
        <p:nvSpPr>
          <p:cNvPr id="2978" name="Google Shape;2978;p287"/>
          <p:cNvSpPr/>
          <p:nvPr/>
        </p:nvSpPr>
        <p:spPr>
          <a:xfrm>
            <a:off x="3670475" y="2686450"/>
            <a:ext cx="2595900" cy="1279878"/>
          </a:xfrm>
          <a:custGeom>
            <a:rect b="b" l="l" r="r" t="t"/>
            <a:pathLst>
              <a:path extrusionOk="0" h="55394" w="103836">
                <a:moveTo>
                  <a:pt x="0" y="0"/>
                </a:moveTo>
                <a:cubicBezTo>
                  <a:pt x="4186" y="8452"/>
                  <a:pt x="7808" y="41817"/>
                  <a:pt x="25114" y="50711"/>
                </a:cubicBezTo>
                <a:cubicBezTo>
                  <a:pt x="42420" y="59606"/>
                  <a:pt x="90716" y="52924"/>
                  <a:pt x="103836" y="53367"/>
                </a:cubicBezTo>
              </a:path>
            </a:pathLst>
          </a:custGeom>
          <a:noFill/>
          <a:ln cap="flat" cmpd="sng" w="28575">
            <a:solidFill>
              <a:srgbClr val="0B5394"/>
            </a:solidFill>
            <a:prstDash val="solid"/>
            <a:round/>
            <a:headEnd len="med" w="med" type="none"/>
            <a:tailEnd len="med" w="med" type="none"/>
          </a:ln>
        </p:spPr>
      </p:sp>
      <p:sp>
        <p:nvSpPr>
          <p:cNvPr id="2979" name="Google Shape;2979;p287"/>
          <p:cNvSpPr txBox="1"/>
          <p:nvPr/>
        </p:nvSpPr>
        <p:spPr>
          <a:xfrm>
            <a:off x="3881650" y="4383825"/>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Model Complexity</a:t>
            </a:r>
            <a:endParaRPr b="1">
              <a:latin typeface="Overpass"/>
              <a:ea typeface="Overpass"/>
              <a:cs typeface="Overpass"/>
              <a:sym typeface="Overpass"/>
            </a:endParaRPr>
          </a:p>
        </p:txBody>
      </p:sp>
      <p:sp>
        <p:nvSpPr>
          <p:cNvPr id="2980" name="Google Shape;2980;p287"/>
          <p:cNvSpPr txBox="1"/>
          <p:nvPr/>
        </p:nvSpPr>
        <p:spPr>
          <a:xfrm>
            <a:off x="6299250" y="2826300"/>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B5394"/>
                </a:solidFill>
                <a:latin typeface="Overpass"/>
                <a:ea typeface="Overpass"/>
                <a:cs typeface="Overpass"/>
                <a:sym typeface="Overpass"/>
              </a:rPr>
              <a:t>Test Set</a:t>
            </a:r>
            <a:endParaRPr b="1" sz="1800">
              <a:solidFill>
                <a:srgbClr val="0B5394"/>
              </a:solidFill>
              <a:latin typeface="Overpass"/>
              <a:ea typeface="Overpass"/>
              <a:cs typeface="Overpass"/>
              <a:sym typeface="Overpass"/>
            </a:endParaRPr>
          </a:p>
          <a:p>
            <a:pPr indent="0" lvl="0" marL="0" rtl="0" algn="ctr">
              <a:spcBef>
                <a:spcPts val="0"/>
              </a:spcBef>
              <a:spcAft>
                <a:spcPts val="0"/>
              </a:spcAft>
              <a:buNone/>
            </a:pPr>
            <a:r>
              <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rPr b="1" lang="en" sz="1800">
                <a:solidFill>
                  <a:srgbClr val="A61C00"/>
                </a:solidFill>
                <a:latin typeface="Overpass"/>
                <a:ea typeface="Overpass"/>
                <a:cs typeface="Overpass"/>
                <a:sym typeface="Overpass"/>
              </a:rPr>
              <a:t>Train Set</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p:txBody>
      </p:sp>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4" name="Shape 2984"/>
        <p:cNvGrpSpPr/>
        <p:nvPr/>
      </p:nvGrpSpPr>
      <p:grpSpPr>
        <a:xfrm>
          <a:off x="0" y="0"/>
          <a:ext cx="0" cy="0"/>
          <a:chOff x="0" y="0"/>
          <a:chExt cx="0" cy="0"/>
        </a:xfrm>
      </p:grpSpPr>
      <p:pic>
        <p:nvPicPr>
          <p:cNvPr descr="watermark.jpg" id="2985" name="Google Shape;2985;p28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86" name="Google Shape;2986;p288"/>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987" name="Google Shape;2987;p28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988" name="Google Shape;2988;p288"/>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989" name="Google Shape;2989;p288"/>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But what happens if we overfit on the training data? That means we would perform poorly on new test data!</a:t>
            </a:r>
            <a:endParaRPr b="1" sz="2600">
              <a:solidFill>
                <a:srgbClr val="1155CC"/>
              </a:solidFill>
              <a:latin typeface="Montserrat"/>
              <a:ea typeface="Montserrat"/>
              <a:cs typeface="Montserrat"/>
              <a:sym typeface="Montserrat"/>
            </a:endParaRPr>
          </a:p>
        </p:txBody>
      </p:sp>
      <p:cxnSp>
        <p:nvCxnSpPr>
          <p:cNvPr id="2990" name="Google Shape;2990;p288"/>
          <p:cNvCxnSpPr/>
          <p:nvPr/>
        </p:nvCxnSpPr>
        <p:spPr>
          <a:xfrm>
            <a:off x="3459113" y="247202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991" name="Google Shape;2991;p288"/>
          <p:cNvCxnSpPr/>
          <p:nvPr/>
        </p:nvCxnSpPr>
        <p:spPr>
          <a:xfrm rot="10800000">
            <a:off x="3459113" y="440402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992" name="Google Shape;2992;p288"/>
          <p:cNvSpPr txBox="1"/>
          <p:nvPr/>
        </p:nvSpPr>
        <p:spPr>
          <a:xfrm>
            <a:off x="2736938" y="3154225"/>
            <a:ext cx="8256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2993" name="Google Shape;2993;p288"/>
          <p:cNvSpPr/>
          <p:nvPr/>
        </p:nvSpPr>
        <p:spPr>
          <a:xfrm>
            <a:off x="3604075" y="2686450"/>
            <a:ext cx="2638150" cy="1460950"/>
          </a:xfrm>
          <a:custGeom>
            <a:rect b="b" l="l" r="r" t="t"/>
            <a:pathLst>
              <a:path extrusionOk="0" h="58438" w="105526">
                <a:moveTo>
                  <a:pt x="0" y="0"/>
                </a:moveTo>
                <a:cubicBezTo>
                  <a:pt x="3381" y="8251"/>
                  <a:pt x="2696" y="39763"/>
                  <a:pt x="20284" y="49503"/>
                </a:cubicBezTo>
                <a:cubicBezTo>
                  <a:pt x="37872" y="59243"/>
                  <a:pt x="91319" y="56949"/>
                  <a:pt x="105526" y="58438"/>
                </a:cubicBezTo>
              </a:path>
            </a:pathLst>
          </a:custGeom>
          <a:noFill/>
          <a:ln cap="flat" cmpd="sng" w="28575">
            <a:solidFill>
              <a:srgbClr val="990000"/>
            </a:solidFill>
            <a:prstDash val="solid"/>
            <a:round/>
            <a:headEnd len="med" w="med" type="none"/>
            <a:tailEnd len="med" w="med" type="none"/>
          </a:ln>
        </p:spPr>
      </p:sp>
      <p:sp>
        <p:nvSpPr>
          <p:cNvPr id="2994" name="Google Shape;2994;p288"/>
          <p:cNvSpPr txBox="1"/>
          <p:nvPr/>
        </p:nvSpPr>
        <p:spPr>
          <a:xfrm>
            <a:off x="3881650" y="4383825"/>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Model Complexity</a:t>
            </a:r>
            <a:endParaRPr b="1">
              <a:latin typeface="Overpass"/>
              <a:ea typeface="Overpass"/>
              <a:cs typeface="Overpass"/>
              <a:sym typeface="Overpass"/>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8" name="Shape 2998"/>
        <p:cNvGrpSpPr/>
        <p:nvPr/>
      </p:nvGrpSpPr>
      <p:grpSpPr>
        <a:xfrm>
          <a:off x="0" y="0"/>
          <a:ext cx="0" cy="0"/>
          <a:chOff x="0" y="0"/>
          <a:chExt cx="0" cy="0"/>
        </a:xfrm>
      </p:grpSpPr>
      <p:pic>
        <p:nvPicPr>
          <p:cNvPr descr="watermark.jpg" id="2999" name="Google Shape;2999;p28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00" name="Google Shape;3000;p28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001" name="Google Shape;3001;p28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002" name="Google Shape;3002;p28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3003" name="Google Shape;3003;p289"/>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But what happens if we overfit on the training data? That means we would perform poorly on new test data!</a:t>
            </a:r>
            <a:endParaRPr b="1" sz="2600">
              <a:solidFill>
                <a:srgbClr val="1155CC"/>
              </a:solidFill>
              <a:latin typeface="Montserrat"/>
              <a:ea typeface="Montserrat"/>
              <a:cs typeface="Montserrat"/>
              <a:sym typeface="Montserrat"/>
            </a:endParaRPr>
          </a:p>
        </p:txBody>
      </p:sp>
      <p:cxnSp>
        <p:nvCxnSpPr>
          <p:cNvPr id="3004" name="Google Shape;3004;p289"/>
          <p:cNvCxnSpPr/>
          <p:nvPr/>
        </p:nvCxnSpPr>
        <p:spPr>
          <a:xfrm>
            <a:off x="3459113" y="247202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3005" name="Google Shape;3005;p289"/>
          <p:cNvCxnSpPr/>
          <p:nvPr/>
        </p:nvCxnSpPr>
        <p:spPr>
          <a:xfrm rot="10800000">
            <a:off x="3459113" y="440402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3006" name="Google Shape;3006;p289"/>
          <p:cNvSpPr txBox="1"/>
          <p:nvPr/>
        </p:nvSpPr>
        <p:spPr>
          <a:xfrm>
            <a:off x="2736938" y="3154225"/>
            <a:ext cx="8256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3007" name="Google Shape;3007;p289"/>
          <p:cNvSpPr/>
          <p:nvPr/>
        </p:nvSpPr>
        <p:spPr>
          <a:xfrm>
            <a:off x="3604075" y="2686450"/>
            <a:ext cx="2638150" cy="1460950"/>
          </a:xfrm>
          <a:custGeom>
            <a:rect b="b" l="l" r="r" t="t"/>
            <a:pathLst>
              <a:path extrusionOk="0" h="58438" w="105526">
                <a:moveTo>
                  <a:pt x="0" y="0"/>
                </a:moveTo>
                <a:cubicBezTo>
                  <a:pt x="3381" y="8251"/>
                  <a:pt x="2696" y="39763"/>
                  <a:pt x="20284" y="49503"/>
                </a:cubicBezTo>
                <a:cubicBezTo>
                  <a:pt x="37872" y="59243"/>
                  <a:pt x="91319" y="56949"/>
                  <a:pt x="105526" y="58438"/>
                </a:cubicBezTo>
              </a:path>
            </a:pathLst>
          </a:custGeom>
          <a:noFill/>
          <a:ln cap="flat" cmpd="sng" w="28575">
            <a:solidFill>
              <a:srgbClr val="990000"/>
            </a:solidFill>
            <a:prstDash val="solid"/>
            <a:round/>
            <a:headEnd len="med" w="med" type="none"/>
            <a:tailEnd len="med" w="med" type="none"/>
          </a:ln>
        </p:spPr>
      </p:sp>
      <p:sp>
        <p:nvSpPr>
          <p:cNvPr id="3008" name="Google Shape;3008;p289"/>
          <p:cNvSpPr/>
          <p:nvPr/>
        </p:nvSpPr>
        <p:spPr>
          <a:xfrm>
            <a:off x="3676525" y="2674375"/>
            <a:ext cx="2402700" cy="1457325"/>
          </a:xfrm>
          <a:custGeom>
            <a:rect b="b" l="l" r="r" t="t"/>
            <a:pathLst>
              <a:path extrusionOk="0" h="58293" w="96108">
                <a:moveTo>
                  <a:pt x="0" y="0"/>
                </a:moveTo>
                <a:cubicBezTo>
                  <a:pt x="3823" y="9619"/>
                  <a:pt x="6922" y="52884"/>
                  <a:pt x="22940" y="57714"/>
                </a:cubicBezTo>
                <a:cubicBezTo>
                  <a:pt x="38958" y="62544"/>
                  <a:pt x="83913" y="33767"/>
                  <a:pt x="96108" y="28978"/>
                </a:cubicBezTo>
              </a:path>
            </a:pathLst>
          </a:custGeom>
          <a:noFill/>
          <a:ln cap="flat" cmpd="sng" w="28575">
            <a:solidFill>
              <a:srgbClr val="1155CC"/>
            </a:solidFill>
            <a:prstDash val="solid"/>
            <a:round/>
            <a:headEnd len="med" w="med" type="none"/>
            <a:tailEnd len="med" w="med" type="none"/>
          </a:ln>
        </p:spPr>
      </p:sp>
      <p:sp>
        <p:nvSpPr>
          <p:cNvPr id="3009" name="Google Shape;3009;p289"/>
          <p:cNvSpPr txBox="1"/>
          <p:nvPr/>
        </p:nvSpPr>
        <p:spPr>
          <a:xfrm>
            <a:off x="3881650" y="4383825"/>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Model Complexity</a:t>
            </a:r>
            <a:endParaRPr b="1">
              <a:latin typeface="Overpass"/>
              <a:ea typeface="Overpass"/>
              <a:cs typeface="Overpass"/>
              <a:sym typeface="Overpass"/>
            </a:endParaRPr>
          </a:p>
        </p:txBody>
      </p:sp>
      <p:sp>
        <p:nvSpPr>
          <p:cNvPr id="3010" name="Google Shape;3010;p289"/>
          <p:cNvSpPr txBox="1"/>
          <p:nvPr/>
        </p:nvSpPr>
        <p:spPr>
          <a:xfrm>
            <a:off x="6299250" y="2826300"/>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B5394"/>
                </a:solidFill>
                <a:latin typeface="Overpass"/>
                <a:ea typeface="Overpass"/>
                <a:cs typeface="Overpass"/>
                <a:sym typeface="Overpass"/>
              </a:rPr>
              <a:t>Test Set</a:t>
            </a:r>
            <a:endParaRPr b="1" sz="1800">
              <a:solidFill>
                <a:srgbClr val="0B5394"/>
              </a:solidFill>
              <a:latin typeface="Overpass"/>
              <a:ea typeface="Overpass"/>
              <a:cs typeface="Overpass"/>
              <a:sym typeface="Overpass"/>
            </a:endParaRPr>
          </a:p>
          <a:p>
            <a:pPr indent="0" lvl="0" marL="0" rtl="0" algn="ctr">
              <a:spcBef>
                <a:spcPts val="0"/>
              </a:spcBef>
              <a:spcAft>
                <a:spcPts val="0"/>
              </a:spcAft>
              <a:buNone/>
            </a:pPr>
            <a:r>
              <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rPr b="1" lang="en" sz="1800">
                <a:solidFill>
                  <a:srgbClr val="A61C00"/>
                </a:solidFill>
                <a:latin typeface="Overpass"/>
                <a:ea typeface="Overpass"/>
                <a:cs typeface="Overpass"/>
                <a:sym typeface="Overpass"/>
              </a:rPr>
              <a:t>Train Set</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4" name="Shape 3014"/>
        <p:cNvGrpSpPr/>
        <p:nvPr/>
      </p:nvGrpSpPr>
      <p:grpSpPr>
        <a:xfrm>
          <a:off x="0" y="0"/>
          <a:ext cx="0" cy="0"/>
          <a:chOff x="0" y="0"/>
          <a:chExt cx="0" cy="0"/>
        </a:xfrm>
      </p:grpSpPr>
      <p:pic>
        <p:nvPicPr>
          <p:cNvPr descr="watermark.jpg" id="3015" name="Google Shape;3015;p29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16" name="Google Shape;3016;p29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017" name="Google Shape;3017;p29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018" name="Google Shape;3018;p29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3019" name="Google Shape;3019;p290"/>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This is a good indication too much complexity, you should look for the point to determine </a:t>
            </a:r>
            <a:r>
              <a:rPr lang="en" sz="2600">
                <a:solidFill>
                  <a:srgbClr val="434343"/>
                </a:solidFill>
                <a:latin typeface="Montserrat"/>
                <a:ea typeface="Montserrat"/>
                <a:cs typeface="Montserrat"/>
                <a:sym typeface="Montserrat"/>
              </a:rPr>
              <a:t>appropriate</a:t>
            </a:r>
            <a:r>
              <a:rPr lang="en" sz="2600">
                <a:solidFill>
                  <a:srgbClr val="434343"/>
                </a:solidFill>
                <a:latin typeface="Montserrat"/>
                <a:ea typeface="Montserrat"/>
                <a:cs typeface="Montserrat"/>
                <a:sym typeface="Montserrat"/>
              </a:rPr>
              <a:t> values!</a:t>
            </a:r>
            <a:endParaRPr b="1" sz="2600">
              <a:solidFill>
                <a:srgbClr val="1155CC"/>
              </a:solidFill>
              <a:latin typeface="Montserrat"/>
              <a:ea typeface="Montserrat"/>
              <a:cs typeface="Montserrat"/>
              <a:sym typeface="Montserrat"/>
            </a:endParaRPr>
          </a:p>
        </p:txBody>
      </p:sp>
      <p:cxnSp>
        <p:nvCxnSpPr>
          <p:cNvPr id="3020" name="Google Shape;3020;p290"/>
          <p:cNvCxnSpPr/>
          <p:nvPr/>
        </p:nvCxnSpPr>
        <p:spPr>
          <a:xfrm>
            <a:off x="3459125" y="2710600"/>
            <a:ext cx="0" cy="1693500"/>
          </a:xfrm>
          <a:prstGeom prst="straightConnector1">
            <a:avLst/>
          </a:prstGeom>
          <a:noFill/>
          <a:ln cap="flat" cmpd="sng" w="19050">
            <a:solidFill>
              <a:schemeClr val="dk2"/>
            </a:solidFill>
            <a:prstDash val="solid"/>
            <a:round/>
            <a:headEnd len="med" w="med" type="triangle"/>
            <a:tailEnd len="med" w="med" type="none"/>
          </a:ln>
        </p:spPr>
      </p:cxnSp>
      <p:cxnSp>
        <p:nvCxnSpPr>
          <p:cNvPr id="3021" name="Google Shape;3021;p290"/>
          <p:cNvCxnSpPr/>
          <p:nvPr/>
        </p:nvCxnSpPr>
        <p:spPr>
          <a:xfrm rot="10800000">
            <a:off x="3459113" y="440402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3022" name="Google Shape;3022;p290"/>
          <p:cNvSpPr txBox="1"/>
          <p:nvPr/>
        </p:nvSpPr>
        <p:spPr>
          <a:xfrm>
            <a:off x="2736938" y="3154225"/>
            <a:ext cx="8256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3023" name="Google Shape;3023;p290"/>
          <p:cNvSpPr/>
          <p:nvPr/>
        </p:nvSpPr>
        <p:spPr>
          <a:xfrm>
            <a:off x="3604075" y="2686450"/>
            <a:ext cx="2638150" cy="1460950"/>
          </a:xfrm>
          <a:custGeom>
            <a:rect b="b" l="l" r="r" t="t"/>
            <a:pathLst>
              <a:path extrusionOk="0" h="58438" w="105526">
                <a:moveTo>
                  <a:pt x="0" y="0"/>
                </a:moveTo>
                <a:cubicBezTo>
                  <a:pt x="3381" y="8251"/>
                  <a:pt x="2696" y="39763"/>
                  <a:pt x="20284" y="49503"/>
                </a:cubicBezTo>
                <a:cubicBezTo>
                  <a:pt x="37872" y="59243"/>
                  <a:pt x="91319" y="56949"/>
                  <a:pt x="105526" y="58438"/>
                </a:cubicBezTo>
              </a:path>
            </a:pathLst>
          </a:custGeom>
          <a:noFill/>
          <a:ln cap="flat" cmpd="sng" w="28575">
            <a:solidFill>
              <a:srgbClr val="990000"/>
            </a:solidFill>
            <a:prstDash val="solid"/>
            <a:round/>
            <a:headEnd len="med" w="med" type="none"/>
            <a:tailEnd len="med" w="med" type="none"/>
          </a:ln>
        </p:spPr>
      </p:sp>
      <p:sp>
        <p:nvSpPr>
          <p:cNvPr id="3024" name="Google Shape;3024;p290"/>
          <p:cNvSpPr/>
          <p:nvPr/>
        </p:nvSpPr>
        <p:spPr>
          <a:xfrm>
            <a:off x="3676525" y="2674375"/>
            <a:ext cx="2402700" cy="1457325"/>
          </a:xfrm>
          <a:custGeom>
            <a:rect b="b" l="l" r="r" t="t"/>
            <a:pathLst>
              <a:path extrusionOk="0" h="58293" w="96108">
                <a:moveTo>
                  <a:pt x="0" y="0"/>
                </a:moveTo>
                <a:cubicBezTo>
                  <a:pt x="3823" y="9619"/>
                  <a:pt x="6922" y="52884"/>
                  <a:pt x="22940" y="57714"/>
                </a:cubicBezTo>
                <a:cubicBezTo>
                  <a:pt x="38958" y="62544"/>
                  <a:pt x="83913" y="33767"/>
                  <a:pt x="96108" y="28978"/>
                </a:cubicBezTo>
              </a:path>
            </a:pathLst>
          </a:custGeom>
          <a:noFill/>
          <a:ln cap="flat" cmpd="sng" w="28575">
            <a:solidFill>
              <a:srgbClr val="1155CC"/>
            </a:solidFill>
            <a:prstDash val="solid"/>
            <a:round/>
            <a:headEnd len="med" w="med" type="none"/>
            <a:tailEnd len="med" w="med" type="none"/>
          </a:ln>
        </p:spPr>
      </p:sp>
      <p:cxnSp>
        <p:nvCxnSpPr>
          <p:cNvPr id="3025" name="Google Shape;3025;p290"/>
          <p:cNvCxnSpPr/>
          <p:nvPr/>
        </p:nvCxnSpPr>
        <p:spPr>
          <a:xfrm rot="10800000">
            <a:off x="4674838" y="3212250"/>
            <a:ext cx="0" cy="806100"/>
          </a:xfrm>
          <a:prstGeom prst="straightConnector1">
            <a:avLst/>
          </a:prstGeom>
          <a:noFill/>
          <a:ln cap="flat" cmpd="sng" w="19050">
            <a:solidFill>
              <a:srgbClr val="6AA84F"/>
            </a:solidFill>
            <a:prstDash val="solid"/>
            <a:round/>
            <a:headEnd len="med" w="med" type="triangle"/>
            <a:tailEnd len="med" w="med" type="none"/>
          </a:ln>
        </p:spPr>
      </p:cxnSp>
      <p:sp>
        <p:nvSpPr>
          <p:cNvPr id="3026" name="Google Shape;3026;p290"/>
          <p:cNvSpPr txBox="1"/>
          <p:nvPr/>
        </p:nvSpPr>
        <p:spPr>
          <a:xfrm>
            <a:off x="3881650" y="4383825"/>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Model Complexity</a:t>
            </a:r>
            <a:endParaRPr b="1">
              <a:latin typeface="Overpass"/>
              <a:ea typeface="Overpass"/>
              <a:cs typeface="Overpass"/>
              <a:sym typeface="Overpass"/>
            </a:endParaRPr>
          </a:p>
        </p:txBody>
      </p:sp>
      <p:sp>
        <p:nvSpPr>
          <p:cNvPr id="3027" name="Google Shape;3027;p290"/>
          <p:cNvSpPr txBox="1"/>
          <p:nvPr/>
        </p:nvSpPr>
        <p:spPr>
          <a:xfrm>
            <a:off x="6299250" y="2826300"/>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B5394"/>
                </a:solidFill>
                <a:latin typeface="Overpass"/>
                <a:ea typeface="Overpass"/>
                <a:cs typeface="Overpass"/>
                <a:sym typeface="Overpass"/>
              </a:rPr>
              <a:t>Test Set</a:t>
            </a:r>
            <a:endParaRPr b="1" sz="1800">
              <a:solidFill>
                <a:srgbClr val="0B5394"/>
              </a:solidFill>
              <a:latin typeface="Overpass"/>
              <a:ea typeface="Overpass"/>
              <a:cs typeface="Overpass"/>
              <a:sym typeface="Overpass"/>
            </a:endParaRPr>
          </a:p>
          <a:p>
            <a:pPr indent="0" lvl="0" marL="0" rtl="0" algn="ctr">
              <a:spcBef>
                <a:spcPts val="0"/>
              </a:spcBef>
              <a:spcAft>
                <a:spcPts val="0"/>
              </a:spcAft>
              <a:buNone/>
            </a:pPr>
            <a:r>
              <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rPr b="1" lang="en" sz="1800">
                <a:solidFill>
                  <a:srgbClr val="A61C00"/>
                </a:solidFill>
                <a:latin typeface="Overpass"/>
                <a:ea typeface="Overpass"/>
                <a:cs typeface="Overpass"/>
                <a:sym typeface="Overpass"/>
              </a:rPr>
              <a:t>Train Set</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p:txBody>
      </p: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1" name="Shape 3031"/>
        <p:cNvGrpSpPr/>
        <p:nvPr/>
      </p:nvGrpSpPr>
      <p:grpSpPr>
        <a:xfrm>
          <a:off x="0" y="0"/>
          <a:ext cx="0" cy="0"/>
          <a:chOff x="0" y="0"/>
          <a:chExt cx="0" cy="0"/>
        </a:xfrm>
      </p:grpSpPr>
      <p:pic>
        <p:nvPicPr>
          <p:cNvPr descr="watermark.jpg" id="3032" name="Google Shape;3032;p29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33" name="Google Shape;3033;p29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034" name="Google Shape;3034;p29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035" name="Google Shape;3035;p29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3036" name="Google Shape;3036;p291"/>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For certain algorithms this test error jump can be sudden instead of gradual.</a:t>
            </a:r>
            <a:endParaRPr b="1" sz="2600">
              <a:solidFill>
                <a:srgbClr val="1155CC"/>
              </a:solidFill>
              <a:latin typeface="Montserrat"/>
              <a:ea typeface="Montserrat"/>
              <a:cs typeface="Montserrat"/>
              <a:sym typeface="Montserrat"/>
            </a:endParaRPr>
          </a:p>
        </p:txBody>
      </p:sp>
      <p:cxnSp>
        <p:nvCxnSpPr>
          <p:cNvPr id="3037" name="Google Shape;3037;p291"/>
          <p:cNvCxnSpPr/>
          <p:nvPr/>
        </p:nvCxnSpPr>
        <p:spPr>
          <a:xfrm>
            <a:off x="3459125" y="2710600"/>
            <a:ext cx="0" cy="1693500"/>
          </a:xfrm>
          <a:prstGeom prst="straightConnector1">
            <a:avLst/>
          </a:prstGeom>
          <a:noFill/>
          <a:ln cap="flat" cmpd="sng" w="19050">
            <a:solidFill>
              <a:schemeClr val="dk2"/>
            </a:solidFill>
            <a:prstDash val="solid"/>
            <a:round/>
            <a:headEnd len="med" w="med" type="triangle"/>
            <a:tailEnd len="med" w="med" type="none"/>
          </a:ln>
        </p:spPr>
      </p:cxnSp>
      <p:cxnSp>
        <p:nvCxnSpPr>
          <p:cNvPr id="3038" name="Google Shape;3038;p291"/>
          <p:cNvCxnSpPr/>
          <p:nvPr/>
        </p:nvCxnSpPr>
        <p:spPr>
          <a:xfrm rot="10800000">
            <a:off x="3459113" y="440402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3039" name="Google Shape;3039;p291"/>
          <p:cNvSpPr txBox="1"/>
          <p:nvPr/>
        </p:nvSpPr>
        <p:spPr>
          <a:xfrm>
            <a:off x="2736938" y="3154225"/>
            <a:ext cx="8256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3040" name="Google Shape;3040;p291"/>
          <p:cNvSpPr/>
          <p:nvPr/>
        </p:nvSpPr>
        <p:spPr>
          <a:xfrm>
            <a:off x="3604075" y="2686450"/>
            <a:ext cx="2638150" cy="1652334"/>
          </a:xfrm>
          <a:custGeom>
            <a:rect b="b" l="l" r="r" t="t"/>
            <a:pathLst>
              <a:path extrusionOk="0" h="58438" w="105526">
                <a:moveTo>
                  <a:pt x="0" y="0"/>
                </a:moveTo>
                <a:cubicBezTo>
                  <a:pt x="3381" y="8251"/>
                  <a:pt x="2696" y="39763"/>
                  <a:pt x="20284" y="49503"/>
                </a:cubicBezTo>
                <a:cubicBezTo>
                  <a:pt x="37872" y="59243"/>
                  <a:pt x="91319" y="56949"/>
                  <a:pt x="105526" y="58438"/>
                </a:cubicBezTo>
              </a:path>
            </a:pathLst>
          </a:custGeom>
          <a:noFill/>
          <a:ln cap="flat" cmpd="sng" w="28575">
            <a:solidFill>
              <a:srgbClr val="990000"/>
            </a:solidFill>
            <a:prstDash val="solid"/>
            <a:round/>
            <a:headEnd len="med" w="med" type="none"/>
            <a:tailEnd len="med" w="med" type="none"/>
          </a:ln>
        </p:spPr>
      </p:sp>
      <p:cxnSp>
        <p:nvCxnSpPr>
          <p:cNvPr id="3041" name="Google Shape;3041;p291"/>
          <p:cNvCxnSpPr/>
          <p:nvPr/>
        </p:nvCxnSpPr>
        <p:spPr>
          <a:xfrm rot="10800000">
            <a:off x="5776688" y="3326550"/>
            <a:ext cx="0" cy="806100"/>
          </a:xfrm>
          <a:prstGeom prst="straightConnector1">
            <a:avLst/>
          </a:prstGeom>
          <a:noFill/>
          <a:ln cap="flat" cmpd="sng" w="19050">
            <a:solidFill>
              <a:srgbClr val="6AA84F"/>
            </a:solidFill>
            <a:prstDash val="solid"/>
            <a:round/>
            <a:headEnd len="med" w="med" type="triangle"/>
            <a:tailEnd len="med" w="med" type="none"/>
          </a:ln>
        </p:spPr>
      </p:cxnSp>
      <p:sp>
        <p:nvSpPr>
          <p:cNvPr id="3042" name="Google Shape;3042;p291"/>
          <p:cNvSpPr txBox="1"/>
          <p:nvPr/>
        </p:nvSpPr>
        <p:spPr>
          <a:xfrm>
            <a:off x="3881650" y="4383825"/>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Model Complexity</a:t>
            </a:r>
            <a:endParaRPr b="1">
              <a:latin typeface="Overpass"/>
              <a:ea typeface="Overpass"/>
              <a:cs typeface="Overpass"/>
              <a:sym typeface="Overpass"/>
            </a:endParaRPr>
          </a:p>
        </p:txBody>
      </p:sp>
      <p:sp>
        <p:nvSpPr>
          <p:cNvPr id="3043" name="Google Shape;3043;p291"/>
          <p:cNvSpPr/>
          <p:nvPr/>
        </p:nvSpPr>
        <p:spPr>
          <a:xfrm>
            <a:off x="3717025" y="2523750"/>
            <a:ext cx="2427750" cy="1722325"/>
          </a:xfrm>
          <a:custGeom>
            <a:rect b="b" l="l" r="r" t="t"/>
            <a:pathLst>
              <a:path extrusionOk="0" h="68893" w="97110">
                <a:moveTo>
                  <a:pt x="0" y="7132"/>
                </a:moveTo>
                <a:cubicBezTo>
                  <a:pt x="2408" y="14447"/>
                  <a:pt x="8901" y="41727"/>
                  <a:pt x="14448" y="51023"/>
                </a:cubicBezTo>
                <a:cubicBezTo>
                  <a:pt x="19996" y="60319"/>
                  <a:pt x="25635" y="60533"/>
                  <a:pt x="33285" y="62910"/>
                </a:cubicBezTo>
                <a:cubicBezTo>
                  <a:pt x="40936" y="65288"/>
                  <a:pt x="53646" y="64892"/>
                  <a:pt x="60351" y="65288"/>
                </a:cubicBezTo>
                <a:cubicBezTo>
                  <a:pt x="67057" y="65684"/>
                  <a:pt x="69099" y="65562"/>
                  <a:pt x="73518" y="65288"/>
                </a:cubicBezTo>
                <a:cubicBezTo>
                  <a:pt x="77938" y="65014"/>
                  <a:pt x="82936" y="74523"/>
                  <a:pt x="86868" y="63642"/>
                </a:cubicBezTo>
                <a:cubicBezTo>
                  <a:pt x="90800" y="52761"/>
                  <a:pt x="95403" y="10607"/>
                  <a:pt x="97110" y="0"/>
                </a:cubicBezTo>
              </a:path>
            </a:pathLst>
          </a:custGeom>
          <a:noFill/>
          <a:ln cap="flat" cmpd="sng" w="28575">
            <a:solidFill>
              <a:srgbClr val="0B5394"/>
            </a:solidFill>
            <a:prstDash val="solid"/>
            <a:round/>
            <a:headEnd len="med" w="med" type="none"/>
            <a:tailEnd len="med" w="med" type="none"/>
          </a:ln>
        </p:spPr>
      </p:sp>
      <p:sp>
        <p:nvSpPr>
          <p:cNvPr id="3044" name="Google Shape;3044;p291"/>
          <p:cNvSpPr txBox="1"/>
          <p:nvPr/>
        </p:nvSpPr>
        <p:spPr>
          <a:xfrm>
            <a:off x="6299250" y="2826300"/>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B5394"/>
                </a:solidFill>
                <a:latin typeface="Overpass"/>
                <a:ea typeface="Overpass"/>
                <a:cs typeface="Overpass"/>
                <a:sym typeface="Overpass"/>
              </a:rPr>
              <a:t>Test Set</a:t>
            </a:r>
            <a:endParaRPr b="1" sz="1800">
              <a:solidFill>
                <a:srgbClr val="0B5394"/>
              </a:solidFill>
              <a:latin typeface="Overpass"/>
              <a:ea typeface="Overpass"/>
              <a:cs typeface="Overpass"/>
              <a:sym typeface="Overpass"/>
            </a:endParaRPr>
          </a:p>
          <a:p>
            <a:pPr indent="0" lvl="0" marL="0" rtl="0" algn="ctr">
              <a:spcBef>
                <a:spcPts val="0"/>
              </a:spcBef>
              <a:spcAft>
                <a:spcPts val="0"/>
              </a:spcAft>
              <a:buNone/>
            </a:pPr>
            <a:r>
              <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rPr b="1" lang="en" sz="1800">
                <a:solidFill>
                  <a:srgbClr val="A61C00"/>
                </a:solidFill>
                <a:latin typeface="Overpass"/>
                <a:ea typeface="Overpass"/>
                <a:cs typeface="Overpass"/>
                <a:sym typeface="Overpass"/>
              </a:rPr>
              <a:t>Train Set</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8" name="Shape 3048"/>
        <p:cNvGrpSpPr/>
        <p:nvPr/>
      </p:nvGrpSpPr>
      <p:grpSpPr>
        <a:xfrm>
          <a:off x="0" y="0"/>
          <a:ext cx="0" cy="0"/>
          <a:chOff x="0" y="0"/>
          <a:chExt cx="0" cy="0"/>
        </a:xfrm>
      </p:grpSpPr>
      <p:pic>
        <p:nvPicPr>
          <p:cNvPr descr="watermark.jpg" id="3049" name="Google Shape;3049;p29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50" name="Google Shape;3050;p29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051" name="Google Shape;3051;p29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052" name="Google Shape;3052;p29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3053" name="Google Shape;3053;p292"/>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This means when deciding optimal model complexity </a:t>
            </a:r>
            <a:r>
              <a:rPr b="1" lang="en" sz="2600">
                <a:solidFill>
                  <a:srgbClr val="434343"/>
                </a:solidFill>
                <a:latin typeface="Montserrat"/>
                <a:ea typeface="Montserrat"/>
                <a:cs typeface="Montserrat"/>
                <a:sym typeface="Montserrat"/>
              </a:rPr>
              <a:t>and</a:t>
            </a:r>
            <a:r>
              <a:rPr lang="en" sz="2600">
                <a:solidFill>
                  <a:srgbClr val="434343"/>
                </a:solidFill>
                <a:latin typeface="Montserrat"/>
                <a:ea typeface="Montserrat"/>
                <a:cs typeface="Montserrat"/>
                <a:sym typeface="Montserrat"/>
              </a:rPr>
              <a:t> wanting to fairly evaluate our model’s performance, we can consider both the train error and test error to select an ideal complexity.</a:t>
            </a:r>
            <a:endParaRPr sz="2600">
              <a:solidFill>
                <a:srgbClr val="434343"/>
              </a:solidFill>
              <a:latin typeface="Montserrat"/>
              <a:ea typeface="Montserrat"/>
              <a:cs typeface="Montserrat"/>
              <a:sym typeface="Montserrat"/>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7" name="Shape 3057"/>
        <p:cNvGrpSpPr/>
        <p:nvPr/>
      </p:nvGrpSpPr>
      <p:grpSpPr>
        <a:xfrm>
          <a:off x="0" y="0"/>
          <a:ext cx="0" cy="0"/>
          <a:chOff x="0" y="0"/>
          <a:chExt cx="0" cy="0"/>
        </a:xfrm>
      </p:grpSpPr>
      <p:pic>
        <p:nvPicPr>
          <p:cNvPr descr="watermark.jpg" id="3058" name="Google Shape;3058;p29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59" name="Google Shape;3059;p29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060" name="Google Shape;3060;p29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061" name="Google Shape;3061;p29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3062" name="Google Shape;3062;p293"/>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In the case of Polynomial Regression, complexity directly relates to degree of the polynomial, but many machine learning algorithms have their own </a:t>
            </a:r>
            <a:r>
              <a:rPr lang="en" sz="2600">
                <a:solidFill>
                  <a:srgbClr val="434343"/>
                </a:solidFill>
                <a:latin typeface="Montserrat"/>
                <a:ea typeface="Montserrat"/>
                <a:cs typeface="Montserrat"/>
                <a:sym typeface="Montserrat"/>
              </a:rPr>
              <a:t>hyperparameters</a:t>
            </a:r>
            <a:r>
              <a:rPr lang="en" sz="2600">
                <a:solidFill>
                  <a:srgbClr val="434343"/>
                </a:solidFill>
                <a:latin typeface="Montserrat"/>
                <a:ea typeface="Montserrat"/>
                <a:cs typeface="Montserrat"/>
                <a:sym typeface="Montserrat"/>
              </a:rPr>
              <a:t> that can increase complexity.</a:t>
            </a:r>
            <a:endParaRPr sz="2600">
              <a:solidFill>
                <a:srgbClr val="434343"/>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26" name="Google Shape;326;p5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But what happens with real data? Where do we draw this line?</a:t>
            </a:r>
            <a:endParaRPr sz="2900">
              <a:solidFill>
                <a:srgbClr val="434343"/>
              </a:solidFill>
              <a:latin typeface="Montserrat"/>
              <a:ea typeface="Montserrat"/>
              <a:cs typeface="Montserrat"/>
              <a:sym typeface="Montserrat"/>
            </a:endParaRPr>
          </a:p>
        </p:txBody>
      </p:sp>
      <p:pic>
        <p:nvPicPr>
          <p:cNvPr descr="watermark.jpg" id="327" name="Google Shape;327;p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28" name="Google Shape;328;p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29" name="Google Shape;329;p51"/>
          <p:cNvPicPr preferRelativeResize="0"/>
          <p:nvPr/>
        </p:nvPicPr>
        <p:blipFill>
          <a:blip r:embed="rId4">
            <a:alphaModFix/>
          </a:blip>
          <a:stretch>
            <a:fillRect/>
          </a:stretch>
        </p:blipFill>
        <p:spPr>
          <a:xfrm>
            <a:off x="1499225" y="2109921"/>
            <a:ext cx="6371300" cy="2691449"/>
          </a:xfrm>
          <a:prstGeom prst="rect">
            <a:avLst/>
          </a:prstGeom>
          <a:noFill/>
          <a:ln>
            <a:noFill/>
          </a:ln>
        </p:spPr>
      </p:pic>
      <p:cxnSp>
        <p:nvCxnSpPr>
          <p:cNvPr id="330" name="Google Shape;330;p51"/>
          <p:cNvCxnSpPr/>
          <p:nvPr/>
        </p:nvCxnSpPr>
        <p:spPr>
          <a:xfrm flipH="1" rot="10800000">
            <a:off x="2248875" y="2285050"/>
            <a:ext cx="5405400" cy="1901100"/>
          </a:xfrm>
          <a:prstGeom prst="straightConnector1">
            <a:avLst/>
          </a:prstGeom>
          <a:noFill/>
          <a:ln cap="flat" cmpd="sng" w="28575">
            <a:solidFill>
              <a:srgbClr val="CC0000"/>
            </a:solidFill>
            <a:prstDash val="dash"/>
            <a:round/>
            <a:headEnd len="med" w="med" type="none"/>
            <a:tailEnd len="med" w="med" type="none"/>
          </a:ln>
        </p:spPr>
      </p:cxn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6" name="Shape 3066"/>
        <p:cNvGrpSpPr/>
        <p:nvPr/>
      </p:nvGrpSpPr>
      <p:grpSpPr>
        <a:xfrm>
          <a:off x="0" y="0"/>
          <a:ext cx="0" cy="0"/>
          <a:chOff x="0" y="0"/>
          <a:chExt cx="0" cy="0"/>
        </a:xfrm>
      </p:grpSpPr>
      <p:pic>
        <p:nvPicPr>
          <p:cNvPr descr="watermark.jpg" id="3067" name="Google Shape;3067;p29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68" name="Google Shape;3068;p29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069" name="Google Shape;3069;p29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070" name="Google Shape;3070;p29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3071" name="Google Shape;3071;p294"/>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Let’s explore this further in the next lecture!</a:t>
            </a:r>
            <a:endParaRPr sz="2600">
              <a:solidFill>
                <a:srgbClr val="434343"/>
              </a:solidFill>
              <a:latin typeface="Montserrat"/>
              <a:ea typeface="Montserrat"/>
              <a:cs typeface="Montserrat"/>
              <a:sym typeface="Montserrat"/>
            </a:endParaRPr>
          </a:p>
        </p:txBody>
      </p:sp>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5" name="Shape 3075"/>
        <p:cNvGrpSpPr/>
        <p:nvPr/>
      </p:nvGrpSpPr>
      <p:grpSpPr>
        <a:xfrm>
          <a:off x="0" y="0"/>
          <a:ext cx="0" cy="0"/>
          <a:chOff x="0" y="0"/>
          <a:chExt cx="0" cy="0"/>
        </a:xfrm>
      </p:grpSpPr>
      <p:sp>
        <p:nvSpPr>
          <p:cNvPr id="3076" name="Google Shape;3076;p29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Polynomial Regression</a:t>
            </a:r>
            <a:endParaRPr b="1">
              <a:latin typeface="Montserrat"/>
              <a:ea typeface="Montserrat"/>
              <a:cs typeface="Montserrat"/>
              <a:sym typeface="Montserrat"/>
            </a:endParaRPr>
          </a:p>
        </p:txBody>
      </p:sp>
      <p:sp>
        <p:nvSpPr>
          <p:cNvPr id="3077" name="Google Shape;3077;p29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Adjusting Model Parameters</a:t>
            </a:r>
            <a:endParaRPr sz="3900"/>
          </a:p>
        </p:txBody>
      </p:sp>
      <p:pic>
        <p:nvPicPr>
          <p:cNvPr descr="watermark.jpg" id="3078" name="Google Shape;3078;p29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79" name="Google Shape;3079;p29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3" name="Shape 3083"/>
        <p:cNvGrpSpPr/>
        <p:nvPr/>
      </p:nvGrpSpPr>
      <p:grpSpPr>
        <a:xfrm>
          <a:off x="0" y="0"/>
          <a:ext cx="0" cy="0"/>
          <a:chOff x="0" y="0"/>
          <a:chExt cx="0" cy="0"/>
        </a:xfrm>
      </p:grpSpPr>
      <p:sp>
        <p:nvSpPr>
          <p:cNvPr id="3084" name="Google Shape;3084;p29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Polynomial</a:t>
            </a:r>
            <a:r>
              <a:rPr lang="en">
                <a:latin typeface="Montserrat"/>
                <a:ea typeface="Montserrat"/>
                <a:cs typeface="Montserrat"/>
                <a:sym typeface="Montserrat"/>
              </a:rPr>
              <a:t>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085" name="Google Shape;3085;p296"/>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explore choosing the optimal model complexity (order of polynomial).</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As we previously discussed, we will need to understand error for both training and test data to look out for potential overfitting.</a:t>
            </a:r>
            <a:endParaRPr sz="2900">
              <a:solidFill>
                <a:srgbClr val="434343"/>
              </a:solidFill>
              <a:latin typeface="Montserrat"/>
              <a:ea typeface="Montserrat"/>
              <a:cs typeface="Montserrat"/>
              <a:sym typeface="Montserrat"/>
            </a:endParaRPr>
          </a:p>
        </p:txBody>
      </p:sp>
      <p:pic>
        <p:nvPicPr>
          <p:cNvPr descr="watermark.jpg" id="3086" name="Google Shape;3086;p29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87" name="Google Shape;3087;p29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1" name="Shape 3091"/>
        <p:cNvGrpSpPr/>
        <p:nvPr/>
      </p:nvGrpSpPr>
      <p:grpSpPr>
        <a:xfrm>
          <a:off x="0" y="0"/>
          <a:ext cx="0" cy="0"/>
          <a:chOff x="0" y="0"/>
          <a:chExt cx="0" cy="0"/>
        </a:xfrm>
      </p:grpSpPr>
      <p:sp>
        <p:nvSpPr>
          <p:cNvPr id="3092" name="Google Shape;3092;p29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Polynomial Regression</a:t>
            </a:r>
            <a:endParaRPr b="1">
              <a:latin typeface="Montserrat"/>
              <a:ea typeface="Montserrat"/>
              <a:cs typeface="Montserrat"/>
              <a:sym typeface="Montserrat"/>
            </a:endParaRPr>
          </a:p>
        </p:txBody>
      </p:sp>
      <p:sp>
        <p:nvSpPr>
          <p:cNvPr id="3093" name="Google Shape;3093;p29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Model Deployment</a:t>
            </a:r>
            <a:endParaRPr sz="3900"/>
          </a:p>
        </p:txBody>
      </p:sp>
      <p:pic>
        <p:nvPicPr>
          <p:cNvPr descr="watermark.jpg" id="3094" name="Google Shape;3094;p29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95" name="Google Shape;3095;p29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9" name="Shape 3099"/>
        <p:cNvGrpSpPr/>
        <p:nvPr/>
      </p:nvGrpSpPr>
      <p:grpSpPr>
        <a:xfrm>
          <a:off x="0" y="0"/>
          <a:ext cx="0" cy="0"/>
          <a:chOff x="0" y="0"/>
          <a:chExt cx="0" cy="0"/>
        </a:xfrm>
      </p:grpSpPr>
      <p:sp>
        <p:nvSpPr>
          <p:cNvPr id="3100" name="Google Shape;3100;p29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Regularization</a:t>
            </a:r>
            <a:endParaRPr b="1">
              <a:latin typeface="Montserrat"/>
              <a:ea typeface="Montserrat"/>
              <a:cs typeface="Montserrat"/>
              <a:sym typeface="Montserrat"/>
            </a:endParaRPr>
          </a:p>
        </p:txBody>
      </p:sp>
      <p:sp>
        <p:nvSpPr>
          <p:cNvPr id="3101" name="Google Shape;3101;p29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900"/>
              <a:t>Theory</a:t>
            </a:r>
            <a:endParaRPr sz="3900"/>
          </a:p>
          <a:p>
            <a:pPr indent="0" lvl="0" marL="0" rtl="0" algn="ctr">
              <a:spcBef>
                <a:spcPts val="0"/>
              </a:spcBef>
              <a:spcAft>
                <a:spcPts val="0"/>
              </a:spcAft>
              <a:buNone/>
            </a:pPr>
            <a:r>
              <a:t/>
            </a:r>
            <a:endParaRPr sz="3900"/>
          </a:p>
        </p:txBody>
      </p:sp>
      <p:pic>
        <p:nvPicPr>
          <p:cNvPr descr="watermark.jpg" id="3102" name="Google Shape;3102;p29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03" name="Google Shape;3103;p29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7" name="Shape 3107"/>
        <p:cNvGrpSpPr/>
        <p:nvPr/>
      </p:nvGrpSpPr>
      <p:grpSpPr>
        <a:xfrm>
          <a:off x="0" y="0"/>
          <a:ext cx="0" cy="0"/>
          <a:chOff x="0" y="0"/>
          <a:chExt cx="0" cy="0"/>
        </a:xfrm>
      </p:grpSpPr>
      <p:sp>
        <p:nvSpPr>
          <p:cNvPr id="3108" name="Google Shape;3108;p29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109" name="Google Shape;3109;p29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Section</a:t>
            </a:r>
            <a:endParaRPr sz="2900">
              <a:solidFill>
                <a:srgbClr val="434343"/>
              </a:solidFill>
              <a:latin typeface="Montserrat"/>
              <a:ea typeface="Montserrat"/>
              <a:cs typeface="Montserrat"/>
              <a:sym typeface="Montserrat"/>
            </a:endParaRPr>
          </a:p>
        </p:txBody>
      </p:sp>
      <p:pic>
        <p:nvPicPr>
          <p:cNvPr descr="watermark.jpg" id="3110" name="Google Shape;3110;p29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11" name="Google Shape;3111;p29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5" name="Shape 3115"/>
        <p:cNvGrpSpPr/>
        <p:nvPr/>
      </p:nvGrpSpPr>
      <p:grpSpPr>
        <a:xfrm>
          <a:off x="0" y="0"/>
          <a:ext cx="0" cy="0"/>
          <a:chOff x="0" y="0"/>
          <a:chExt cx="0" cy="0"/>
        </a:xfrm>
      </p:grpSpPr>
      <p:sp>
        <p:nvSpPr>
          <p:cNvPr id="3116" name="Google Shape;3116;p30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Regularization</a:t>
            </a:r>
            <a:endParaRPr b="1">
              <a:latin typeface="Montserrat"/>
              <a:ea typeface="Montserrat"/>
              <a:cs typeface="Montserrat"/>
              <a:sym typeface="Montserrat"/>
            </a:endParaRPr>
          </a:p>
        </p:txBody>
      </p:sp>
      <p:sp>
        <p:nvSpPr>
          <p:cNvPr id="3117" name="Google Shape;3117;p30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Coding Implementations</a:t>
            </a:r>
            <a:endParaRPr sz="3900"/>
          </a:p>
        </p:txBody>
      </p:sp>
      <p:pic>
        <p:nvPicPr>
          <p:cNvPr descr="watermark.jpg" id="3118" name="Google Shape;3118;p30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19" name="Google Shape;3119;p30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3" name="Shape 3123"/>
        <p:cNvGrpSpPr/>
        <p:nvPr/>
      </p:nvGrpSpPr>
      <p:grpSpPr>
        <a:xfrm>
          <a:off x="0" y="0"/>
          <a:ext cx="0" cy="0"/>
          <a:chOff x="0" y="0"/>
          <a:chExt cx="0" cy="0"/>
        </a:xfrm>
      </p:grpSpPr>
      <p:sp>
        <p:nvSpPr>
          <p:cNvPr id="3124" name="Google Shape;3124;p30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125" name="Google Shape;3125;p30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Section</a:t>
            </a:r>
            <a:endParaRPr sz="2900">
              <a:solidFill>
                <a:srgbClr val="434343"/>
              </a:solidFill>
              <a:latin typeface="Montserrat"/>
              <a:ea typeface="Montserrat"/>
              <a:cs typeface="Montserrat"/>
              <a:sym typeface="Montserrat"/>
            </a:endParaRPr>
          </a:p>
        </p:txBody>
      </p:sp>
      <p:pic>
        <p:nvPicPr>
          <p:cNvPr descr="watermark.jpg" id="3126" name="Google Shape;3126;p30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27" name="Google Shape;3127;p30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1" name="Shape 3131"/>
        <p:cNvGrpSpPr/>
        <p:nvPr/>
      </p:nvGrpSpPr>
      <p:grpSpPr>
        <a:xfrm>
          <a:off x="0" y="0"/>
          <a:ext cx="0" cy="0"/>
          <a:chOff x="0" y="0"/>
          <a:chExt cx="0" cy="0"/>
        </a:xfrm>
      </p:grpSpPr>
      <p:sp>
        <p:nvSpPr>
          <p:cNvPr id="3132" name="Google Shape;3132;p30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Regularization</a:t>
            </a:r>
            <a:endParaRPr b="1">
              <a:latin typeface="Montserrat"/>
              <a:ea typeface="Montserrat"/>
              <a:cs typeface="Montserrat"/>
              <a:sym typeface="Montserrat"/>
            </a:endParaRPr>
          </a:p>
        </p:txBody>
      </p:sp>
      <p:pic>
        <p:nvPicPr>
          <p:cNvPr descr="watermark.jpg" id="3133" name="Google Shape;3133;p30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34" name="Google Shape;3134;p30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36" name="Google Shape;336;p5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Fundamentally, we understand we want to minimize the overall distance from the points to the line.</a:t>
            </a:r>
            <a:endParaRPr sz="2900">
              <a:solidFill>
                <a:srgbClr val="434343"/>
              </a:solidFill>
              <a:latin typeface="Montserrat"/>
              <a:ea typeface="Montserrat"/>
              <a:cs typeface="Montserrat"/>
              <a:sym typeface="Montserrat"/>
            </a:endParaRPr>
          </a:p>
        </p:txBody>
      </p:sp>
      <p:pic>
        <p:nvPicPr>
          <p:cNvPr descr="watermark.jpg" id="337" name="Google Shape;337;p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8" name="Google Shape;338;p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39" name="Google Shape;339;p52"/>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340" name="Google Shape;340;p52"/>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52"/>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2"/>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2"/>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49" name="Google Shape;349;p5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Fundamentally, we understand we want to minimize the overall distance from the points to the line.</a:t>
            </a:r>
            <a:endParaRPr sz="2900">
              <a:solidFill>
                <a:srgbClr val="434343"/>
              </a:solidFill>
              <a:latin typeface="Montserrat"/>
              <a:ea typeface="Montserrat"/>
              <a:cs typeface="Montserrat"/>
              <a:sym typeface="Montserrat"/>
            </a:endParaRPr>
          </a:p>
        </p:txBody>
      </p:sp>
      <p:pic>
        <p:nvPicPr>
          <p:cNvPr descr="watermark.jpg" id="350" name="Google Shape;350;p5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1" name="Google Shape;351;p5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52" name="Google Shape;352;p53"/>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353" name="Google Shape;353;p53"/>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3"/>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3"/>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6" name="Google Shape;356;p53"/>
          <p:cNvCxnSpPr/>
          <p:nvPr/>
        </p:nvCxnSpPr>
        <p:spPr>
          <a:xfrm flipH="1" rot="10800000">
            <a:off x="2592075" y="4086700"/>
            <a:ext cx="5161500" cy="654900"/>
          </a:xfrm>
          <a:prstGeom prst="straightConnector1">
            <a:avLst/>
          </a:prstGeom>
          <a:noFill/>
          <a:ln cap="flat" cmpd="sng" w="28575">
            <a:solidFill>
              <a:srgbClr val="E69138"/>
            </a:solidFill>
            <a:prstDash val="solid"/>
            <a:round/>
            <a:headEnd len="med" w="med" type="none"/>
            <a:tailEnd len="med" w="med" type="none"/>
          </a:ln>
        </p:spPr>
      </p:cxnSp>
      <p:sp>
        <p:nvSpPr>
          <p:cNvPr id="357" name="Google Shape;357;p53"/>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116" name="Google Shape;116;p2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Linear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Theory of Linear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Simple Implementation with Python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Scikit-Learn Overview</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Linear </a:t>
            </a:r>
            <a:r>
              <a:rPr lang="en" sz="2900">
                <a:solidFill>
                  <a:srgbClr val="434343"/>
                </a:solidFill>
                <a:latin typeface="Montserrat"/>
                <a:ea typeface="Montserrat"/>
                <a:cs typeface="Montserrat"/>
                <a:sym typeface="Montserrat"/>
              </a:rPr>
              <a:t>Regression</a:t>
            </a:r>
            <a:r>
              <a:rPr lang="en" sz="2900">
                <a:solidFill>
                  <a:srgbClr val="434343"/>
                </a:solidFill>
                <a:latin typeface="Montserrat"/>
                <a:ea typeface="Montserrat"/>
                <a:cs typeface="Montserrat"/>
                <a:sym typeface="Montserrat"/>
              </a:rPr>
              <a:t> with Scikit-learn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Polynomial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Regularization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Overview of Project Dataset</a:t>
            </a:r>
            <a:endParaRPr sz="2900">
              <a:solidFill>
                <a:srgbClr val="434343"/>
              </a:solidFill>
              <a:latin typeface="Montserrat"/>
              <a:ea typeface="Montserrat"/>
              <a:cs typeface="Montserrat"/>
              <a:sym typeface="Montserrat"/>
            </a:endParaRPr>
          </a:p>
        </p:txBody>
      </p:sp>
      <p:pic>
        <p:nvPicPr>
          <p:cNvPr descr="watermark.jpg" id="117" name="Google Shape;117;p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8" name="Google Shape;118;p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63" name="Google Shape;363;p5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also know we can measure this error from the real data points to the line, known as the </a:t>
            </a:r>
            <a:r>
              <a:rPr b="1" lang="en" sz="2900">
                <a:solidFill>
                  <a:srgbClr val="434343"/>
                </a:solidFill>
                <a:latin typeface="Montserrat"/>
                <a:ea typeface="Montserrat"/>
                <a:cs typeface="Montserrat"/>
                <a:sym typeface="Montserrat"/>
              </a:rPr>
              <a:t>residual error.</a:t>
            </a:r>
            <a:endParaRPr b="1" sz="2900">
              <a:solidFill>
                <a:srgbClr val="434343"/>
              </a:solidFill>
              <a:latin typeface="Montserrat"/>
              <a:ea typeface="Montserrat"/>
              <a:cs typeface="Montserrat"/>
              <a:sym typeface="Montserrat"/>
            </a:endParaRPr>
          </a:p>
        </p:txBody>
      </p:sp>
      <p:pic>
        <p:nvPicPr>
          <p:cNvPr descr="watermark.jpg" id="364" name="Google Shape;364;p5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5" name="Google Shape;365;p5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66" name="Google Shape;366;p54"/>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367" name="Google Shape;367;p54"/>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54"/>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54"/>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54"/>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1" name="Google Shape;371;p54"/>
          <p:cNvCxnSpPr/>
          <p:nvPr/>
        </p:nvCxnSpPr>
        <p:spPr>
          <a:xfrm flipH="1" rot="10800000">
            <a:off x="2592075" y="4086700"/>
            <a:ext cx="5161500" cy="654900"/>
          </a:xfrm>
          <a:prstGeom prst="straightConnector1">
            <a:avLst/>
          </a:prstGeom>
          <a:noFill/>
          <a:ln cap="flat" cmpd="sng" w="28575">
            <a:solidFill>
              <a:srgbClr val="E69138"/>
            </a:solidFill>
            <a:prstDash val="solid"/>
            <a:round/>
            <a:headEnd len="med" w="med" type="none"/>
            <a:tailEnd len="med" w="med" type="none"/>
          </a:ln>
        </p:spPr>
      </p:cxnSp>
      <p:cxnSp>
        <p:nvCxnSpPr>
          <p:cNvPr id="372" name="Google Shape;372;p54"/>
          <p:cNvCxnSpPr>
            <a:stCxn id="368" idx="4"/>
          </p:cNvCxnSpPr>
          <p:nvPr/>
        </p:nvCxnSpPr>
        <p:spPr>
          <a:xfrm flipH="1">
            <a:off x="4213150" y="3855300"/>
            <a:ext cx="1200" cy="705600"/>
          </a:xfrm>
          <a:prstGeom prst="straightConnector1">
            <a:avLst/>
          </a:prstGeom>
          <a:noFill/>
          <a:ln cap="flat" cmpd="sng" w="19050">
            <a:solidFill>
              <a:srgbClr val="E06666"/>
            </a:solidFill>
            <a:prstDash val="dash"/>
            <a:round/>
            <a:headEnd len="med" w="med" type="none"/>
            <a:tailEnd len="med" w="med" type="none"/>
          </a:ln>
        </p:spPr>
      </p:cxnSp>
      <p:cxnSp>
        <p:nvCxnSpPr>
          <p:cNvPr id="373" name="Google Shape;373;p54"/>
          <p:cNvCxnSpPr>
            <a:stCxn id="369" idx="4"/>
          </p:cNvCxnSpPr>
          <p:nvPr/>
        </p:nvCxnSpPr>
        <p:spPr>
          <a:xfrm>
            <a:off x="6021750" y="3023225"/>
            <a:ext cx="6900" cy="1293900"/>
          </a:xfrm>
          <a:prstGeom prst="straightConnector1">
            <a:avLst/>
          </a:prstGeom>
          <a:noFill/>
          <a:ln cap="flat" cmpd="sng" w="19050">
            <a:solidFill>
              <a:srgbClr val="E06666"/>
            </a:solidFill>
            <a:prstDash val="dash"/>
            <a:round/>
            <a:headEnd len="med" w="med" type="none"/>
            <a:tailEnd len="med" w="med" type="none"/>
          </a:ln>
        </p:spPr>
      </p:cxnSp>
      <p:cxnSp>
        <p:nvCxnSpPr>
          <p:cNvPr id="374" name="Google Shape;374;p54"/>
          <p:cNvCxnSpPr>
            <a:stCxn id="370" idx="4"/>
          </p:cNvCxnSpPr>
          <p:nvPr/>
        </p:nvCxnSpPr>
        <p:spPr>
          <a:xfrm>
            <a:off x="5604075" y="4102525"/>
            <a:ext cx="0" cy="259800"/>
          </a:xfrm>
          <a:prstGeom prst="straightConnector1">
            <a:avLst/>
          </a:prstGeom>
          <a:noFill/>
          <a:ln cap="flat" cmpd="sng" w="19050">
            <a:solidFill>
              <a:srgbClr val="E06666"/>
            </a:solidFill>
            <a:prstDash val="dash"/>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80" name="Google Shape;380;p5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Some lines will clearly be better fits than others.</a:t>
            </a:r>
            <a:endParaRPr sz="2900">
              <a:solidFill>
                <a:srgbClr val="434343"/>
              </a:solidFill>
              <a:latin typeface="Montserrat"/>
              <a:ea typeface="Montserrat"/>
              <a:cs typeface="Montserrat"/>
              <a:sym typeface="Montserrat"/>
            </a:endParaRPr>
          </a:p>
        </p:txBody>
      </p:sp>
      <p:pic>
        <p:nvPicPr>
          <p:cNvPr descr="watermark.jpg" id="381" name="Google Shape;381;p5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82" name="Google Shape;382;p5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83" name="Google Shape;383;p55"/>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384" name="Google Shape;384;p55"/>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5"/>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5"/>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5"/>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8" name="Google Shape;388;p55"/>
          <p:cNvCxnSpPr/>
          <p:nvPr/>
        </p:nvCxnSpPr>
        <p:spPr>
          <a:xfrm flipH="1" rot="10800000">
            <a:off x="2592075" y="2885500"/>
            <a:ext cx="4899600" cy="1856100"/>
          </a:xfrm>
          <a:prstGeom prst="straightConnector1">
            <a:avLst/>
          </a:prstGeom>
          <a:noFill/>
          <a:ln cap="flat" cmpd="sng" w="28575">
            <a:solidFill>
              <a:srgbClr val="E69138"/>
            </a:solidFill>
            <a:prstDash val="solid"/>
            <a:round/>
            <a:headEnd len="med" w="med" type="none"/>
            <a:tailEnd len="med" w="med" type="none"/>
          </a:ln>
        </p:spPr>
      </p:cxnSp>
      <p:cxnSp>
        <p:nvCxnSpPr>
          <p:cNvPr id="389" name="Google Shape;389;p55"/>
          <p:cNvCxnSpPr>
            <a:stCxn id="385" idx="4"/>
          </p:cNvCxnSpPr>
          <p:nvPr/>
        </p:nvCxnSpPr>
        <p:spPr>
          <a:xfrm flipH="1">
            <a:off x="4213150" y="3855300"/>
            <a:ext cx="1200" cy="276600"/>
          </a:xfrm>
          <a:prstGeom prst="straightConnector1">
            <a:avLst/>
          </a:prstGeom>
          <a:noFill/>
          <a:ln cap="flat" cmpd="sng" w="19050">
            <a:solidFill>
              <a:srgbClr val="E06666"/>
            </a:solidFill>
            <a:prstDash val="dash"/>
            <a:round/>
            <a:headEnd len="med" w="med" type="none"/>
            <a:tailEnd len="med" w="med" type="none"/>
          </a:ln>
        </p:spPr>
      </p:cxnSp>
      <p:cxnSp>
        <p:nvCxnSpPr>
          <p:cNvPr id="390" name="Google Shape;390;p55"/>
          <p:cNvCxnSpPr>
            <a:stCxn id="386" idx="4"/>
          </p:cNvCxnSpPr>
          <p:nvPr/>
        </p:nvCxnSpPr>
        <p:spPr>
          <a:xfrm flipH="1">
            <a:off x="6015150" y="3023225"/>
            <a:ext cx="6600" cy="417900"/>
          </a:xfrm>
          <a:prstGeom prst="straightConnector1">
            <a:avLst/>
          </a:prstGeom>
          <a:noFill/>
          <a:ln cap="flat" cmpd="sng" w="19050">
            <a:solidFill>
              <a:srgbClr val="E06666"/>
            </a:solidFill>
            <a:prstDash val="dash"/>
            <a:round/>
            <a:headEnd len="med" w="med" type="none"/>
            <a:tailEnd len="med" w="med" type="none"/>
          </a:ln>
        </p:spPr>
      </p:cxnSp>
      <p:cxnSp>
        <p:nvCxnSpPr>
          <p:cNvPr id="391" name="Google Shape;391;p55"/>
          <p:cNvCxnSpPr>
            <a:stCxn id="387" idx="0"/>
          </p:cNvCxnSpPr>
          <p:nvPr/>
        </p:nvCxnSpPr>
        <p:spPr>
          <a:xfrm flipH="1" rot="10800000">
            <a:off x="5604075" y="3621625"/>
            <a:ext cx="9000" cy="377100"/>
          </a:xfrm>
          <a:prstGeom prst="straightConnector1">
            <a:avLst/>
          </a:prstGeom>
          <a:noFill/>
          <a:ln cap="flat" cmpd="sng" w="19050">
            <a:solidFill>
              <a:srgbClr val="E06666"/>
            </a:solidFill>
            <a:prstDash val="dash"/>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97" name="Google Shape;397;p5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also see the </a:t>
            </a:r>
            <a:r>
              <a:rPr b="1" lang="en" sz="2900">
                <a:solidFill>
                  <a:srgbClr val="434343"/>
                </a:solidFill>
                <a:latin typeface="Montserrat"/>
                <a:ea typeface="Montserrat"/>
                <a:cs typeface="Montserrat"/>
                <a:sym typeface="Montserrat"/>
              </a:rPr>
              <a:t>residuals</a:t>
            </a:r>
            <a:r>
              <a:rPr lang="en" sz="2900">
                <a:solidFill>
                  <a:srgbClr val="434343"/>
                </a:solidFill>
                <a:latin typeface="Montserrat"/>
                <a:ea typeface="Montserrat"/>
                <a:cs typeface="Montserrat"/>
                <a:sym typeface="Montserrat"/>
              </a:rPr>
              <a:t> can be both positive and negative.</a:t>
            </a:r>
            <a:endParaRPr sz="2900">
              <a:solidFill>
                <a:srgbClr val="434343"/>
              </a:solidFill>
              <a:latin typeface="Montserrat"/>
              <a:ea typeface="Montserrat"/>
              <a:cs typeface="Montserrat"/>
              <a:sym typeface="Montserrat"/>
            </a:endParaRPr>
          </a:p>
        </p:txBody>
      </p:sp>
      <p:pic>
        <p:nvPicPr>
          <p:cNvPr descr="watermark.jpg" id="398" name="Google Shape;398;p5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99" name="Google Shape;399;p5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400" name="Google Shape;400;p56"/>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401" name="Google Shape;401;p56"/>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6"/>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6"/>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6"/>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5" name="Google Shape;405;p56"/>
          <p:cNvCxnSpPr/>
          <p:nvPr/>
        </p:nvCxnSpPr>
        <p:spPr>
          <a:xfrm flipH="1" rot="10800000">
            <a:off x="2592075" y="2885500"/>
            <a:ext cx="4899600" cy="1856100"/>
          </a:xfrm>
          <a:prstGeom prst="straightConnector1">
            <a:avLst/>
          </a:prstGeom>
          <a:noFill/>
          <a:ln cap="flat" cmpd="sng" w="28575">
            <a:solidFill>
              <a:srgbClr val="E69138"/>
            </a:solidFill>
            <a:prstDash val="solid"/>
            <a:round/>
            <a:headEnd len="med" w="med" type="none"/>
            <a:tailEnd len="med" w="med" type="none"/>
          </a:ln>
        </p:spPr>
      </p:cxnSp>
      <p:cxnSp>
        <p:nvCxnSpPr>
          <p:cNvPr id="406" name="Google Shape;406;p56"/>
          <p:cNvCxnSpPr>
            <a:stCxn id="402" idx="4"/>
          </p:cNvCxnSpPr>
          <p:nvPr/>
        </p:nvCxnSpPr>
        <p:spPr>
          <a:xfrm flipH="1">
            <a:off x="4213150" y="3855300"/>
            <a:ext cx="1200" cy="276600"/>
          </a:xfrm>
          <a:prstGeom prst="straightConnector1">
            <a:avLst/>
          </a:prstGeom>
          <a:noFill/>
          <a:ln cap="flat" cmpd="sng" w="19050">
            <a:solidFill>
              <a:srgbClr val="E06666"/>
            </a:solidFill>
            <a:prstDash val="dash"/>
            <a:round/>
            <a:headEnd len="med" w="med" type="none"/>
            <a:tailEnd len="med" w="med" type="none"/>
          </a:ln>
        </p:spPr>
      </p:cxnSp>
      <p:cxnSp>
        <p:nvCxnSpPr>
          <p:cNvPr id="407" name="Google Shape;407;p56"/>
          <p:cNvCxnSpPr>
            <a:stCxn id="403" idx="4"/>
          </p:cNvCxnSpPr>
          <p:nvPr/>
        </p:nvCxnSpPr>
        <p:spPr>
          <a:xfrm flipH="1">
            <a:off x="6015150" y="3023225"/>
            <a:ext cx="6600" cy="417900"/>
          </a:xfrm>
          <a:prstGeom prst="straightConnector1">
            <a:avLst/>
          </a:prstGeom>
          <a:noFill/>
          <a:ln cap="flat" cmpd="sng" w="19050">
            <a:solidFill>
              <a:srgbClr val="E06666"/>
            </a:solidFill>
            <a:prstDash val="dash"/>
            <a:round/>
            <a:headEnd len="med" w="med" type="none"/>
            <a:tailEnd len="med" w="med" type="none"/>
          </a:ln>
        </p:spPr>
      </p:cxnSp>
      <p:cxnSp>
        <p:nvCxnSpPr>
          <p:cNvPr id="408" name="Google Shape;408;p56"/>
          <p:cNvCxnSpPr>
            <a:stCxn id="404" idx="0"/>
          </p:cNvCxnSpPr>
          <p:nvPr/>
        </p:nvCxnSpPr>
        <p:spPr>
          <a:xfrm flipH="1" rot="10800000">
            <a:off x="5604075" y="3621625"/>
            <a:ext cx="9000" cy="377100"/>
          </a:xfrm>
          <a:prstGeom prst="straightConnector1">
            <a:avLst/>
          </a:prstGeom>
          <a:noFill/>
          <a:ln cap="flat" cmpd="sng" w="19050">
            <a:solidFill>
              <a:srgbClr val="E06666"/>
            </a:solidFill>
            <a:prstDash val="dash"/>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14" name="Google Shape;414;p5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rtl="0" algn="l">
              <a:lnSpc>
                <a:spcPct val="100000"/>
              </a:lnSpc>
              <a:spcBef>
                <a:spcPts val="0"/>
              </a:spcBef>
              <a:spcAft>
                <a:spcPts val="0"/>
              </a:spcAft>
              <a:buClr>
                <a:srgbClr val="434343"/>
              </a:buClr>
              <a:buSzPts val="2900"/>
              <a:buFont typeface="Montserrat"/>
              <a:buChar char="●"/>
            </a:pPr>
            <a:r>
              <a:rPr b="1" lang="en" sz="2900">
                <a:solidFill>
                  <a:srgbClr val="434343"/>
                </a:solidFill>
                <a:latin typeface="Montserrat"/>
                <a:ea typeface="Montserrat"/>
                <a:cs typeface="Montserrat"/>
                <a:sym typeface="Montserrat"/>
              </a:rPr>
              <a:t>Ordinary Least Squares</a:t>
            </a:r>
            <a:r>
              <a:rPr lang="en" sz="2900">
                <a:solidFill>
                  <a:srgbClr val="434343"/>
                </a:solidFill>
                <a:latin typeface="Montserrat"/>
                <a:ea typeface="Montserrat"/>
                <a:cs typeface="Montserrat"/>
                <a:sym typeface="Montserrat"/>
              </a:rPr>
              <a:t> works by minimizing the sum of the squares of the differences between the observed dependent variable (values of the variable being observed) in the given dataset and those predicted by the linear function. </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415" name="Google Shape;415;p5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16" name="Google Shape;416;p5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22" name="Google Shape;422;p5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a:t>
            </a:r>
            <a:r>
              <a:rPr lang="en" sz="2900">
                <a:solidFill>
                  <a:srgbClr val="434343"/>
                </a:solidFill>
                <a:latin typeface="Montserrat"/>
                <a:ea typeface="Montserrat"/>
                <a:cs typeface="Montserrat"/>
                <a:sym typeface="Montserrat"/>
              </a:rPr>
              <a:t>visualize</a:t>
            </a:r>
            <a:r>
              <a:rPr lang="en" sz="2900">
                <a:solidFill>
                  <a:srgbClr val="434343"/>
                </a:solidFill>
                <a:latin typeface="Montserrat"/>
                <a:ea typeface="Montserrat"/>
                <a:cs typeface="Montserrat"/>
                <a:sym typeface="Montserrat"/>
              </a:rPr>
              <a:t> squared error to </a:t>
            </a:r>
            <a:r>
              <a:rPr lang="en" sz="2900">
                <a:solidFill>
                  <a:srgbClr val="434343"/>
                </a:solidFill>
                <a:latin typeface="Montserrat"/>
                <a:ea typeface="Montserrat"/>
                <a:cs typeface="Montserrat"/>
                <a:sym typeface="Montserrat"/>
              </a:rPr>
              <a:t>minimize</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423" name="Google Shape;423;p5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24" name="Google Shape;424;p5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425" name="Google Shape;425;p58"/>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426" name="Google Shape;426;p58"/>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58"/>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58"/>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8"/>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0" name="Google Shape;430;p58"/>
          <p:cNvCxnSpPr/>
          <p:nvPr/>
        </p:nvCxnSpPr>
        <p:spPr>
          <a:xfrm flipH="1" rot="10800000">
            <a:off x="2592075" y="2885500"/>
            <a:ext cx="4899600" cy="1856100"/>
          </a:xfrm>
          <a:prstGeom prst="straightConnector1">
            <a:avLst/>
          </a:prstGeom>
          <a:noFill/>
          <a:ln cap="flat" cmpd="sng" w="28575">
            <a:solidFill>
              <a:srgbClr val="E69138"/>
            </a:solidFill>
            <a:prstDash val="solid"/>
            <a:round/>
            <a:headEnd len="med" w="med" type="none"/>
            <a:tailEnd len="med" w="med" type="none"/>
          </a:ln>
        </p:spPr>
      </p:cxnSp>
      <p:cxnSp>
        <p:nvCxnSpPr>
          <p:cNvPr id="431" name="Google Shape;431;p58"/>
          <p:cNvCxnSpPr>
            <a:stCxn id="427" idx="4"/>
          </p:cNvCxnSpPr>
          <p:nvPr/>
        </p:nvCxnSpPr>
        <p:spPr>
          <a:xfrm flipH="1">
            <a:off x="4213150" y="3855300"/>
            <a:ext cx="1200" cy="276600"/>
          </a:xfrm>
          <a:prstGeom prst="straightConnector1">
            <a:avLst/>
          </a:prstGeom>
          <a:noFill/>
          <a:ln cap="flat" cmpd="sng" w="19050">
            <a:solidFill>
              <a:srgbClr val="E06666"/>
            </a:solidFill>
            <a:prstDash val="dash"/>
            <a:round/>
            <a:headEnd len="med" w="med" type="none"/>
            <a:tailEnd len="med" w="med" type="none"/>
          </a:ln>
        </p:spPr>
      </p:cxnSp>
      <p:cxnSp>
        <p:nvCxnSpPr>
          <p:cNvPr id="432" name="Google Shape;432;p58"/>
          <p:cNvCxnSpPr>
            <a:stCxn id="428" idx="4"/>
          </p:cNvCxnSpPr>
          <p:nvPr/>
        </p:nvCxnSpPr>
        <p:spPr>
          <a:xfrm flipH="1">
            <a:off x="6015150" y="3023225"/>
            <a:ext cx="6600" cy="417900"/>
          </a:xfrm>
          <a:prstGeom prst="straightConnector1">
            <a:avLst/>
          </a:prstGeom>
          <a:noFill/>
          <a:ln cap="flat" cmpd="sng" w="19050">
            <a:solidFill>
              <a:srgbClr val="E06666"/>
            </a:solidFill>
            <a:prstDash val="dash"/>
            <a:round/>
            <a:headEnd len="med" w="med" type="none"/>
            <a:tailEnd len="med" w="med" type="none"/>
          </a:ln>
        </p:spPr>
      </p:cxnSp>
      <p:cxnSp>
        <p:nvCxnSpPr>
          <p:cNvPr id="433" name="Google Shape;433;p58"/>
          <p:cNvCxnSpPr>
            <a:stCxn id="429" idx="0"/>
          </p:cNvCxnSpPr>
          <p:nvPr/>
        </p:nvCxnSpPr>
        <p:spPr>
          <a:xfrm flipH="1" rot="10800000">
            <a:off x="5604075" y="3621625"/>
            <a:ext cx="9000" cy="377100"/>
          </a:xfrm>
          <a:prstGeom prst="straightConnector1">
            <a:avLst/>
          </a:prstGeom>
          <a:noFill/>
          <a:ln cap="flat" cmpd="sng" w="19050">
            <a:solidFill>
              <a:srgbClr val="E06666"/>
            </a:solidFill>
            <a:prstDash val="dash"/>
            <a:round/>
            <a:headEnd len="med" w="med" type="none"/>
            <a:tailEnd len="med" w="med"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39" name="Google Shape;439;p5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visualize squared error to </a:t>
            </a:r>
            <a:r>
              <a:rPr lang="en" sz="2900">
                <a:solidFill>
                  <a:srgbClr val="434343"/>
                </a:solidFill>
                <a:latin typeface="Montserrat"/>
                <a:ea typeface="Montserrat"/>
                <a:cs typeface="Montserrat"/>
                <a:sym typeface="Montserrat"/>
              </a:rPr>
              <a:t>minimize</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440" name="Google Shape;440;p5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41" name="Google Shape;441;p5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442" name="Google Shape;442;p59"/>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443" name="Google Shape;443;p59"/>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59"/>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59"/>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59"/>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7" name="Google Shape;447;p59"/>
          <p:cNvCxnSpPr/>
          <p:nvPr/>
        </p:nvCxnSpPr>
        <p:spPr>
          <a:xfrm flipH="1" rot="10800000">
            <a:off x="2592075" y="2885500"/>
            <a:ext cx="4899600" cy="1856100"/>
          </a:xfrm>
          <a:prstGeom prst="straightConnector1">
            <a:avLst/>
          </a:prstGeom>
          <a:noFill/>
          <a:ln cap="flat" cmpd="sng" w="28575">
            <a:solidFill>
              <a:srgbClr val="E69138"/>
            </a:solidFill>
            <a:prstDash val="solid"/>
            <a:round/>
            <a:headEnd len="med" w="med" type="none"/>
            <a:tailEnd len="med" w="med" type="none"/>
          </a:ln>
        </p:spPr>
      </p:cxnSp>
      <p:cxnSp>
        <p:nvCxnSpPr>
          <p:cNvPr id="448" name="Google Shape;448;p59"/>
          <p:cNvCxnSpPr>
            <a:stCxn id="444" idx="4"/>
          </p:cNvCxnSpPr>
          <p:nvPr/>
        </p:nvCxnSpPr>
        <p:spPr>
          <a:xfrm flipH="1">
            <a:off x="4213150" y="3855300"/>
            <a:ext cx="1200" cy="276600"/>
          </a:xfrm>
          <a:prstGeom prst="straightConnector1">
            <a:avLst/>
          </a:prstGeom>
          <a:noFill/>
          <a:ln cap="flat" cmpd="sng" w="19050">
            <a:solidFill>
              <a:srgbClr val="E06666"/>
            </a:solidFill>
            <a:prstDash val="dash"/>
            <a:round/>
            <a:headEnd len="med" w="med" type="none"/>
            <a:tailEnd len="med" w="med" type="none"/>
          </a:ln>
        </p:spPr>
      </p:cxnSp>
      <p:cxnSp>
        <p:nvCxnSpPr>
          <p:cNvPr id="449" name="Google Shape;449;p59"/>
          <p:cNvCxnSpPr>
            <a:stCxn id="445" idx="4"/>
          </p:cNvCxnSpPr>
          <p:nvPr/>
        </p:nvCxnSpPr>
        <p:spPr>
          <a:xfrm flipH="1">
            <a:off x="6015150" y="3023225"/>
            <a:ext cx="6600" cy="417900"/>
          </a:xfrm>
          <a:prstGeom prst="straightConnector1">
            <a:avLst/>
          </a:prstGeom>
          <a:noFill/>
          <a:ln cap="flat" cmpd="sng" w="19050">
            <a:solidFill>
              <a:srgbClr val="E06666"/>
            </a:solidFill>
            <a:prstDash val="dash"/>
            <a:round/>
            <a:headEnd len="med" w="med" type="none"/>
            <a:tailEnd len="med" w="med" type="none"/>
          </a:ln>
        </p:spPr>
      </p:cxnSp>
      <p:cxnSp>
        <p:nvCxnSpPr>
          <p:cNvPr id="450" name="Google Shape;450;p59"/>
          <p:cNvCxnSpPr>
            <a:stCxn id="446" idx="0"/>
          </p:cNvCxnSpPr>
          <p:nvPr/>
        </p:nvCxnSpPr>
        <p:spPr>
          <a:xfrm flipH="1" rot="10800000">
            <a:off x="5604075" y="3621625"/>
            <a:ext cx="9000" cy="377100"/>
          </a:xfrm>
          <a:prstGeom prst="straightConnector1">
            <a:avLst/>
          </a:prstGeom>
          <a:noFill/>
          <a:ln cap="flat" cmpd="sng" w="19050">
            <a:solidFill>
              <a:srgbClr val="E06666"/>
            </a:solidFill>
            <a:prstDash val="dash"/>
            <a:round/>
            <a:headEnd len="med" w="med" type="none"/>
            <a:tailEnd len="med" w="med" type="none"/>
          </a:ln>
        </p:spPr>
      </p:cxnSp>
      <p:sp>
        <p:nvSpPr>
          <p:cNvPr id="451" name="Google Shape;451;p59"/>
          <p:cNvSpPr/>
          <p:nvPr/>
        </p:nvSpPr>
        <p:spPr>
          <a:xfrm>
            <a:off x="4214350" y="3822300"/>
            <a:ext cx="309600" cy="3096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9"/>
          <p:cNvSpPr/>
          <p:nvPr/>
        </p:nvSpPr>
        <p:spPr>
          <a:xfrm>
            <a:off x="5604075" y="3586925"/>
            <a:ext cx="417900" cy="4179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9"/>
          <p:cNvSpPr/>
          <p:nvPr/>
        </p:nvSpPr>
        <p:spPr>
          <a:xfrm>
            <a:off x="6015150" y="3023225"/>
            <a:ext cx="417900" cy="4179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9"/>
          <p:cNvSpPr/>
          <p:nvPr/>
        </p:nvSpPr>
        <p:spPr>
          <a:xfrm flipH="1">
            <a:off x="2955525" y="4535025"/>
            <a:ext cx="103800" cy="1038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60" name="Google Shape;460;p6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Having a squared error will help us simplify our calculations later on when setting up a derivative.</a:t>
            </a:r>
            <a:endParaRPr sz="2900">
              <a:solidFill>
                <a:srgbClr val="434343"/>
              </a:solidFill>
              <a:latin typeface="Montserrat"/>
              <a:ea typeface="Montserrat"/>
              <a:cs typeface="Montserrat"/>
              <a:sym typeface="Montserrat"/>
            </a:endParaRPr>
          </a:p>
          <a:p>
            <a:pPr indent="-412750" lvl="0" marL="45720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continue exploring OLS by converting a real data set into mathematical notation, then working to solve a linear relationship between features and a variable!</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461" name="Google Shape;461;p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62" name="Google Shape;462;p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Introduction to Linear Regression</a:t>
            </a:r>
            <a:endParaRPr b="1">
              <a:latin typeface="Montserrat"/>
              <a:ea typeface="Montserrat"/>
              <a:cs typeface="Montserrat"/>
              <a:sym typeface="Montserrat"/>
            </a:endParaRPr>
          </a:p>
        </p:txBody>
      </p:sp>
      <p:sp>
        <p:nvSpPr>
          <p:cNvPr id="468" name="Google Shape;468;p6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Algorithm Theory - Part Two</a:t>
            </a:r>
            <a:endParaRPr sz="3900"/>
          </a:p>
          <a:p>
            <a:pPr indent="0" lvl="0" marL="0" rtl="0" algn="ctr">
              <a:spcBef>
                <a:spcPts val="0"/>
              </a:spcBef>
              <a:spcAft>
                <a:spcPts val="0"/>
              </a:spcAft>
              <a:buNone/>
            </a:pPr>
            <a:r>
              <a:rPr lang="en" sz="3900"/>
              <a:t>OLS Equations</a:t>
            </a:r>
            <a:endParaRPr sz="3900"/>
          </a:p>
        </p:txBody>
      </p:sp>
      <p:pic>
        <p:nvPicPr>
          <p:cNvPr descr="watermark.jpg" id="469" name="Google Shape;469;p6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70" name="Google Shape;470;p6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6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76" name="Google Shape;476;p6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Linear Regression OLS Theory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know the equation of a simple straight line:</a:t>
            </a:r>
            <a:endParaRPr sz="2900">
              <a:solidFill>
                <a:srgbClr val="434343"/>
              </a:solidFill>
              <a:latin typeface="Montserrat"/>
              <a:ea typeface="Montserrat"/>
              <a:cs typeface="Montserrat"/>
              <a:sym typeface="Montserrat"/>
            </a:endParaRPr>
          </a:p>
          <a:p>
            <a:pPr indent="-412750" lvl="2"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y</a:t>
            </a:r>
            <a:r>
              <a:rPr lang="en" sz="2900">
                <a:solidFill>
                  <a:srgbClr val="434343"/>
                </a:solidFill>
                <a:latin typeface="Montserrat"/>
                <a:ea typeface="Montserrat"/>
                <a:cs typeface="Montserrat"/>
                <a:sym typeface="Montserrat"/>
              </a:rPr>
              <a:t> = mx + b</a:t>
            </a:r>
            <a:endParaRPr sz="2900">
              <a:solidFill>
                <a:srgbClr val="434343"/>
              </a:solidFill>
              <a:latin typeface="Montserrat"/>
              <a:ea typeface="Montserrat"/>
              <a:cs typeface="Montserrat"/>
              <a:sym typeface="Montserrat"/>
            </a:endParaRPr>
          </a:p>
          <a:p>
            <a:pPr indent="-412750" lvl="3"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m</a:t>
            </a:r>
            <a:r>
              <a:rPr lang="en" sz="2900">
                <a:solidFill>
                  <a:srgbClr val="434343"/>
                </a:solidFill>
                <a:latin typeface="Montserrat"/>
                <a:ea typeface="Montserrat"/>
                <a:cs typeface="Montserrat"/>
                <a:sym typeface="Montserrat"/>
              </a:rPr>
              <a:t> is slope</a:t>
            </a:r>
            <a:endParaRPr sz="2900">
              <a:solidFill>
                <a:srgbClr val="434343"/>
              </a:solidFill>
              <a:latin typeface="Montserrat"/>
              <a:ea typeface="Montserrat"/>
              <a:cs typeface="Montserrat"/>
              <a:sym typeface="Montserrat"/>
            </a:endParaRPr>
          </a:p>
          <a:p>
            <a:pPr indent="-412750" lvl="3"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a:t>
            </a:r>
            <a:r>
              <a:rPr lang="en" sz="2900">
                <a:solidFill>
                  <a:srgbClr val="434343"/>
                </a:solidFill>
                <a:latin typeface="Montserrat"/>
                <a:ea typeface="Montserrat"/>
                <a:cs typeface="Montserrat"/>
                <a:sym typeface="Montserrat"/>
              </a:rPr>
              <a:t> is intercept with y-axis</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477" name="Google Shape;477;p6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78" name="Google Shape;478;p6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84" name="Google Shape;484;p6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Linear Regression OLS Theory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see for </a:t>
            </a:r>
            <a:r>
              <a:rPr b="1" lang="en" sz="2900">
                <a:solidFill>
                  <a:srgbClr val="434343"/>
                </a:solidFill>
                <a:latin typeface="Montserrat"/>
                <a:ea typeface="Montserrat"/>
                <a:cs typeface="Montserrat"/>
                <a:sym typeface="Montserrat"/>
              </a:rPr>
              <a:t>y=mx+b</a:t>
            </a:r>
            <a:r>
              <a:rPr lang="en" sz="2900">
                <a:solidFill>
                  <a:srgbClr val="434343"/>
                </a:solidFill>
                <a:latin typeface="Montserrat"/>
                <a:ea typeface="Montserrat"/>
                <a:cs typeface="Montserrat"/>
                <a:sym typeface="Montserrat"/>
              </a:rPr>
              <a:t> there is only room for one possible feature x.</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OLS will allow us to directly solve for the slope </a:t>
            </a:r>
            <a:r>
              <a:rPr b="1" lang="en" sz="2900">
                <a:solidFill>
                  <a:srgbClr val="434343"/>
                </a:solidFill>
                <a:latin typeface="Montserrat"/>
                <a:ea typeface="Montserrat"/>
                <a:cs typeface="Montserrat"/>
                <a:sym typeface="Montserrat"/>
              </a:rPr>
              <a:t>m</a:t>
            </a:r>
            <a:r>
              <a:rPr lang="en" sz="2900">
                <a:solidFill>
                  <a:srgbClr val="434343"/>
                </a:solidFill>
                <a:latin typeface="Montserrat"/>
                <a:ea typeface="Montserrat"/>
                <a:cs typeface="Montserrat"/>
                <a:sym typeface="Montserrat"/>
              </a:rPr>
              <a:t> and intercept </a:t>
            </a:r>
            <a:r>
              <a:rPr b="1" lang="en" sz="2900">
                <a:solidFill>
                  <a:srgbClr val="434343"/>
                </a:solidFill>
                <a:latin typeface="Montserrat"/>
                <a:ea typeface="Montserrat"/>
                <a:cs typeface="Montserrat"/>
                <a:sym typeface="Montserrat"/>
              </a:rPr>
              <a:t>b.</a:t>
            </a:r>
            <a:endParaRPr b="1"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will later see we’ll need tools like gradient descent to scale this to multiple features.</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485" name="Google Shape;485;p6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86" name="Google Shape;486;p6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124" name="Google Shape;124;p2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Unlike future ML Algorithm sections, the exercise project for linear regression will be spread over many sections, since we will first discuss feature engineering and cross-validation before tackling the full project exercise.</a:t>
            </a:r>
            <a:endParaRPr sz="2900">
              <a:solidFill>
                <a:srgbClr val="434343"/>
              </a:solidFill>
              <a:latin typeface="Montserrat"/>
              <a:ea typeface="Montserrat"/>
              <a:cs typeface="Montserrat"/>
              <a:sym typeface="Montserrat"/>
            </a:endParaRPr>
          </a:p>
        </p:txBody>
      </p:sp>
      <p:pic>
        <p:nvPicPr>
          <p:cNvPr descr="watermark.jpg" id="125" name="Google Shape;125;p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6" name="Google Shape;126;p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6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92" name="Google Shape;492;p6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explore how we could translate a real data set into mathematical notation for linear regression.</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Then we’ll solve a simple case of one feature to explore OLS in action.</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Afterwards we’ll focus on gradient descent for real world data set situations. </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493" name="Google Shape;493;p6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94" name="Google Shape;494;p6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00" name="Google Shape;500;p6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Linear Regression allows us to build a relationship between multiple </a:t>
            </a:r>
            <a:r>
              <a:rPr b="1" lang="en" sz="2900">
                <a:solidFill>
                  <a:srgbClr val="434343"/>
                </a:solidFill>
                <a:latin typeface="Montserrat"/>
                <a:ea typeface="Montserrat"/>
                <a:cs typeface="Montserrat"/>
                <a:sym typeface="Montserrat"/>
              </a:rPr>
              <a:t>features</a:t>
            </a:r>
            <a:r>
              <a:rPr lang="en" sz="2900">
                <a:solidFill>
                  <a:srgbClr val="434343"/>
                </a:solidFill>
                <a:latin typeface="Montserrat"/>
                <a:ea typeface="Montserrat"/>
                <a:cs typeface="Montserrat"/>
                <a:sym typeface="Montserrat"/>
              </a:rPr>
              <a:t> to estimate a </a:t>
            </a:r>
            <a:r>
              <a:rPr b="1" lang="en" sz="2900">
                <a:solidFill>
                  <a:srgbClr val="434343"/>
                </a:solidFill>
                <a:latin typeface="Montserrat"/>
                <a:ea typeface="Montserrat"/>
                <a:cs typeface="Montserrat"/>
                <a:sym typeface="Montserrat"/>
              </a:rPr>
              <a:t>target output</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501" name="Google Shape;501;p6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02" name="Google Shape;502;p6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503" name="Google Shape;503;p65"/>
          <p:cNvGraphicFramePr/>
          <p:nvPr/>
        </p:nvGraphicFramePr>
        <p:xfrm>
          <a:off x="2328625" y="2720925"/>
          <a:ext cx="3000000" cy="3000000"/>
        </p:xfrm>
        <a:graphic>
          <a:graphicData uri="http://schemas.openxmlformats.org/drawingml/2006/table">
            <a:tbl>
              <a:tblPr>
                <a:noFill/>
                <a:tableStyleId>{625F8809-B546-4398-9678-E72E4CE059C3}</a:tableStyleId>
              </a:tblPr>
              <a:tblGrid>
                <a:gridCol w="1200700"/>
                <a:gridCol w="1200700"/>
                <a:gridCol w="1200700"/>
                <a:gridCol w="1200700"/>
              </a:tblGrid>
              <a:tr h="335850">
                <a:tc>
                  <a:txBody>
                    <a:bodyPr/>
                    <a:lstStyle/>
                    <a:p>
                      <a:pPr indent="0" lvl="0" marL="0" rtl="0" algn="ctr">
                        <a:spcBef>
                          <a:spcPts val="0"/>
                        </a:spcBef>
                        <a:spcAft>
                          <a:spcPts val="0"/>
                        </a:spcAft>
                        <a:buNone/>
                      </a:pPr>
                      <a:r>
                        <a:rPr b="1" lang="en">
                          <a:solidFill>
                            <a:srgbClr val="000000"/>
                          </a:solidFill>
                        </a:rPr>
                        <a:t>Area m</a:t>
                      </a:r>
                      <a:r>
                        <a:rPr b="1" baseline="30000" lang="en">
                          <a:solidFill>
                            <a:srgbClr val="000000"/>
                          </a:solidFill>
                        </a:rPr>
                        <a:t>2</a:t>
                      </a:r>
                      <a:endParaRPr b="1" baseline="30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Bedrooms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Bathrooms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Price</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17775">
                <a:tc>
                  <a:txBody>
                    <a:bodyPr/>
                    <a:lstStyle/>
                    <a:p>
                      <a:pPr indent="0" lvl="0" marL="0" rtl="0" algn="ctr">
                        <a:spcBef>
                          <a:spcPts val="0"/>
                        </a:spcBef>
                        <a:spcAft>
                          <a:spcPts val="0"/>
                        </a:spcAft>
                        <a:buNone/>
                      </a:pPr>
                      <a:r>
                        <a:rPr lang="en"/>
                        <a:t>200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04225">
                <a:tc>
                  <a:txBody>
                    <a:bodyPr/>
                    <a:lstStyle/>
                    <a:p>
                      <a:pPr indent="0" lvl="0" marL="0" rtl="0" algn="ctr">
                        <a:spcBef>
                          <a:spcPts val="0"/>
                        </a:spcBef>
                        <a:spcAft>
                          <a:spcPts val="0"/>
                        </a:spcAft>
                        <a:buNone/>
                      </a:pPr>
                      <a:r>
                        <a:rPr lang="en"/>
                        <a:t>190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195850">
                <a:tc>
                  <a:txBody>
                    <a:bodyPr/>
                    <a:lstStyle/>
                    <a:p>
                      <a:pPr indent="0" lvl="0" marL="0" rtl="0" algn="ctr">
                        <a:spcBef>
                          <a:spcPts val="0"/>
                        </a:spcBef>
                        <a:spcAft>
                          <a:spcPts val="0"/>
                        </a:spcAft>
                        <a:buNone/>
                      </a:pPr>
                      <a:r>
                        <a:rPr lang="en"/>
                        <a:t>230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$650,000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93050">
                <a:tc>
                  <a:txBody>
                    <a:bodyPr/>
                    <a:lstStyle/>
                    <a:p>
                      <a:pPr indent="0" lvl="0" marL="0" rtl="0" algn="ctr">
                        <a:spcBef>
                          <a:spcPts val="0"/>
                        </a:spcBef>
                        <a:spcAft>
                          <a:spcPts val="0"/>
                        </a:spcAft>
                        <a:buNone/>
                      </a:pPr>
                      <a:r>
                        <a:rPr lang="en"/>
                        <a:t>180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58425">
                <a:tc>
                  <a:txBody>
                    <a:bodyPr/>
                    <a:lstStyle/>
                    <a:p>
                      <a:pPr indent="0" lvl="0" marL="0" rtl="0" algn="ctr">
                        <a:spcBef>
                          <a:spcPts val="0"/>
                        </a:spcBef>
                        <a:spcAft>
                          <a:spcPts val="0"/>
                        </a:spcAft>
                        <a:buNone/>
                      </a:pPr>
                      <a:r>
                        <a:rPr lang="en"/>
                        <a:t>210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09" name="Google Shape;509;p6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translate this data into generalized mathematical notation...</a:t>
            </a:r>
            <a:endParaRPr sz="2900">
              <a:solidFill>
                <a:srgbClr val="434343"/>
              </a:solidFill>
              <a:latin typeface="Montserrat"/>
              <a:ea typeface="Montserrat"/>
              <a:cs typeface="Montserrat"/>
              <a:sym typeface="Montserrat"/>
            </a:endParaRPr>
          </a:p>
        </p:txBody>
      </p:sp>
      <p:pic>
        <p:nvPicPr>
          <p:cNvPr descr="watermark.jpg" id="510" name="Google Shape;510;p6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11" name="Google Shape;511;p6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512" name="Google Shape;512;p66"/>
          <p:cNvGraphicFramePr/>
          <p:nvPr/>
        </p:nvGraphicFramePr>
        <p:xfrm>
          <a:off x="2328625" y="2720925"/>
          <a:ext cx="3000000" cy="3000000"/>
        </p:xfrm>
        <a:graphic>
          <a:graphicData uri="http://schemas.openxmlformats.org/drawingml/2006/table">
            <a:tbl>
              <a:tblPr>
                <a:noFill/>
                <a:tableStyleId>{625F8809-B546-4398-9678-E72E4CE059C3}</a:tableStyleId>
              </a:tblPr>
              <a:tblGrid>
                <a:gridCol w="1200700"/>
                <a:gridCol w="1200700"/>
                <a:gridCol w="1200700"/>
                <a:gridCol w="1200700"/>
              </a:tblGrid>
              <a:tr h="335850">
                <a:tc>
                  <a:txBody>
                    <a:bodyPr/>
                    <a:lstStyle/>
                    <a:p>
                      <a:pPr indent="0" lvl="0" marL="0" rtl="0" algn="ctr">
                        <a:spcBef>
                          <a:spcPts val="0"/>
                        </a:spcBef>
                        <a:spcAft>
                          <a:spcPts val="0"/>
                        </a:spcAft>
                        <a:buNone/>
                      </a:pPr>
                      <a:r>
                        <a:rPr b="1" lang="en">
                          <a:solidFill>
                            <a:srgbClr val="000000"/>
                          </a:solidFill>
                        </a:rPr>
                        <a:t>Area m</a:t>
                      </a:r>
                      <a:r>
                        <a:rPr b="1" baseline="30000" lang="en">
                          <a:solidFill>
                            <a:srgbClr val="000000"/>
                          </a:solidFill>
                        </a:rPr>
                        <a:t>2</a:t>
                      </a:r>
                      <a:endParaRPr b="1" baseline="30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Bedrooms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Bathrooms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Price</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17775">
                <a:tc>
                  <a:txBody>
                    <a:bodyPr/>
                    <a:lstStyle/>
                    <a:p>
                      <a:pPr indent="0" lvl="0" marL="0" rtl="0" algn="ctr">
                        <a:spcBef>
                          <a:spcPts val="0"/>
                        </a:spcBef>
                        <a:spcAft>
                          <a:spcPts val="0"/>
                        </a:spcAft>
                        <a:buNone/>
                      </a:pPr>
                      <a:r>
                        <a:rPr lang="en"/>
                        <a:t>200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04225">
                <a:tc>
                  <a:txBody>
                    <a:bodyPr/>
                    <a:lstStyle/>
                    <a:p>
                      <a:pPr indent="0" lvl="0" marL="0" rtl="0" algn="ctr">
                        <a:spcBef>
                          <a:spcPts val="0"/>
                        </a:spcBef>
                        <a:spcAft>
                          <a:spcPts val="0"/>
                        </a:spcAft>
                        <a:buNone/>
                      </a:pPr>
                      <a:r>
                        <a:rPr lang="en"/>
                        <a:t>190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195850">
                <a:tc>
                  <a:txBody>
                    <a:bodyPr/>
                    <a:lstStyle/>
                    <a:p>
                      <a:pPr indent="0" lvl="0" marL="0" rtl="0" algn="ctr">
                        <a:spcBef>
                          <a:spcPts val="0"/>
                        </a:spcBef>
                        <a:spcAft>
                          <a:spcPts val="0"/>
                        </a:spcAft>
                        <a:buNone/>
                      </a:pPr>
                      <a:r>
                        <a:rPr lang="en"/>
                        <a:t>230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$650,000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93050">
                <a:tc>
                  <a:txBody>
                    <a:bodyPr/>
                    <a:lstStyle/>
                    <a:p>
                      <a:pPr indent="0" lvl="0" marL="0" rtl="0" algn="ctr">
                        <a:spcBef>
                          <a:spcPts val="0"/>
                        </a:spcBef>
                        <a:spcAft>
                          <a:spcPts val="0"/>
                        </a:spcAft>
                        <a:buNone/>
                      </a:pPr>
                      <a:r>
                        <a:rPr lang="en"/>
                        <a:t>180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58425">
                <a:tc>
                  <a:txBody>
                    <a:bodyPr/>
                    <a:lstStyle/>
                    <a:p>
                      <a:pPr indent="0" lvl="0" marL="0" rtl="0" algn="ctr">
                        <a:spcBef>
                          <a:spcPts val="0"/>
                        </a:spcBef>
                        <a:spcAft>
                          <a:spcPts val="0"/>
                        </a:spcAft>
                        <a:buNone/>
                      </a:pPr>
                      <a:r>
                        <a:rPr lang="en"/>
                        <a:t>210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
        <p:nvSpPr>
          <p:cNvPr id="513" name="Google Shape;513;p66"/>
          <p:cNvSpPr txBox="1"/>
          <p:nvPr/>
        </p:nvSpPr>
        <p:spPr>
          <a:xfrm>
            <a:off x="3951325" y="21992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514" name="Google Shape;514;p66"/>
          <p:cNvSpPr txBox="1"/>
          <p:nvPr/>
        </p:nvSpPr>
        <p:spPr>
          <a:xfrm>
            <a:off x="6095175" y="21721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6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20" name="Google Shape;520;p6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translate this data into generalized mathematical notation...</a:t>
            </a:r>
            <a:endParaRPr sz="2900">
              <a:solidFill>
                <a:srgbClr val="434343"/>
              </a:solidFill>
              <a:latin typeface="Montserrat"/>
              <a:ea typeface="Montserrat"/>
              <a:cs typeface="Montserrat"/>
              <a:sym typeface="Montserrat"/>
            </a:endParaRPr>
          </a:p>
        </p:txBody>
      </p:sp>
      <p:pic>
        <p:nvPicPr>
          <p:cNvPr descr="watermark.jpg" id="521" name="Google Shape;521;p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22" name="Google Shape;522;p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523" name="Google Shape;523;p67"/>
          <p:cNvGraphicFramePr/>
          <p:nvPr/>
        </p:nvGraphicFramePr>
        <p:xfrm>
          <a:off x="2328625" y="2720925"/>
          <a:ext cx="3000000" cy="3000000"/>
        </p:xfrm>
        <a:graphic>
          <a:graphicData uri="http://schemas.openxmlformats.org/drawingml/2006/table">
            <a:tbl>
              <a:tblPr>
                <a:noFill/>
                <a:tableStyleId>{625F8809-B546-4398-9678-E72E4CE059C3}</a:tableStyleId>
              </a:tblPr>
              <a:tblGrid>
                <a:gridCol w="1200700"/>
                <a:gridCol w="1200700"/>
                <a:gridCol w="1200700"/>
                <a:gridCol w="1200700"/>
              </a:tblGrid>
              <a:tr h="335850">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Clr>
                          <a:schemeClr val="dk1"/>
                        </a:buClr>
                        <a:buSzPts val="1100"/>
                        <a:buFont typeface="Arial"/>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Clr>
                          <a:schemeClr val="dk1"/>
                        </a:buClr>
                        <a:buSzPts val="1100"/>
                        <a:buFont typeface="Arial"/>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17775">
                <a:tc>
                  <a:txBody>
                    <a:bodyPr/>
                    <a:lstStyle/>
                    <a:p>
                      <a:pPr indent="0" lvl="0" marL="0" rtl="0" algn="ctr">
                        <a:spcBef>
                          <a:spcPts val="0"/>
                        </a:spcBef>
                        <a:spcAft>
                          <a:spcPts val="0"/>
                        </a:spcAft>
                        <a:buNone/>
                      </a:pPr>
                      <a:r>
                        <a:rPr lang="en"/>
                        <a:t>200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04225">
                <a:tc>
                  <a:txBody>
                    <a:bodyPr/>
                    <a:lstStyle/>
                    <a:p>
                      <a:pPr indent="0" lvl="0" marL="0" rtl="0" algn="ctr">
                        <a:spcBef>
                          <a:spcPts val="0"/>
                        </a:spcBef>
                        <a:spcAft>
                          <a:spcPts val="0"/>
                        </a:spcAft>
                        <a:buNone/>
                      </a:pPr>
                      <a:r>
                        <a:rPr lang="en"/>
                        <a:t>190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195850">
                <a:tc>
                  <a:txBody>
                    <a:bodyPr/>
                    <a:lstStyle/>
                    <a:p>
                      <a:pPr indent="0" lvl="0" marL="0" rtl="0" algn="ctr">
                        <a:spcBef>
                          <a:spcPts val="0"/>
                        </a:spcBef>
                        <a:spcAft>
                          <a:spcPts val="0"/>
                        </a:spcAft>
                        <a:buNone/>
                      </a:pPr>
                      <a:r>
                        <a:rPr lang="en"/>
                        <a:t>230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$650,000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93050">
                <a:tc>
                  <a:txBody>
                    <a:bodyPr/>
                    <a:lstStyle/>
                    <a:p>
                      <a:pPr indent="0" lvl="0" marL="0" rtl="0" algn="ctr">
                        <a:spcBef>
                          <a:spcPts val="0"/>
                        </a:spcBef>
                        <a:spcAft>
                          <a:spcPts val="0"/>
                        </a:spcAft>
                        <a:buNone/>
                      </a:pPr>
                      <a:r>
                        <a:rPr lang="en"/>
                        <a:t>180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58425">
                <a:tc>
                  <a:txBody>
                    <a:bodyPr/>
                    <a:lstStyle/>
                    <a:p>
                      <a:pPr indent="0" lvl="0" marL="0" rtl="0" algn="ctr">
                        <a:spcBef>
                          <a:spcPts val="0"/>
                        </a:spcBef>
                        <a:spcAft>
                          <a:spcPts val="0"/>
                        </a:spcAft>
                        <a:buNone/>
                      </a:pPr>
                      <a:r>
                        <a:rPr lang="en"/>
                        <a:t>210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
        <p:nvSpPr>
          <p:cNvPr id="524" name="Google Shape;524;p67"/>
          <p:cNvSpPr txBox="1"/>
          <p:nvPr/>
        </p:nvSpPr>
        <p:spPr>
          <a:xfrm>
            <a:off x="3951325" y="21992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525" name="Google Shape;525;p67"/>
          <p:cNvSpPr txBox="1"/>
          <p:nvPr/>
        </p:nvSpPr>
        <p:spPr>
          <a:xfrm>
            <a:off x="6095175" y="21721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6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31" name="Google Shape;531;p6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translate this data into generalized mathematical notation...</a:t>
            </a:r>
            <a:endParaRPr sz="2900">
              <a:solidFill>
                <a:srgbClr val="434343"/>
              </a:solidFill>
              <a:latin typeface="Montserrat"/>
              <a:ea typeface="Montserrat"/>
              <a:cs typeface="Montserrat"/>
              <a:sym typeface="Montserrat"/>
            </a:endParaRPr>
          </a:p>
        </p:txBody>
      </p:sp>
      <p:pic>
        <p:nvPicPr>
          <p:cNvPr descr="watermark.jpg" id="532" name="Google Shape;532;p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33" name="Google Shape;533;p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534" name="Google Shape;534;p68"/>
          <p:cNvGraphicFramePr/>
          <p:nvPr/>
        </p:nvGraphicFramePr>
        <p:xfrm>
          <a:off x="2328625" y="2720925"/>
          <a:ext cx="3000000" cy="3000000"/>
        </p:xfrm>
        <a:graphic>
          <a:graphicData uri="http://schemas.openxmlformats.org/drawingml/2006/table">
            <a:tbl>
              <a:tblPr>
                <a:noFill/>
                <a:tableStyleId>{625F8809-B546-4398-9678-E72E4CE059C3}</a:tableStyleId>
              </a:tblPr>
              <a:tblGrid>
                <a:gridCol w="1200700"/>
                <a:gridCol w="1200700"/>
                <a:gridCol w="1200700"/>
                <a:gridCol w="1200700"/>
              </a:tblGrid>
              <a:tr h="335850">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17775">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1</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04225">
                <a:tc>
                  <a:txBody>
                    <a:bodyPr/>
                    <a:lstStyle/>
                    <a:p>
                      <a:pPr indent="0" lvl="0" marL="0" rtl="0" algn="ctr">
                        <a:spcBef>
                          <a:spcPts val="0"/>
                        </a:spcBef>
                        <a:spcAft>
                          <a:spcPts val="0"/>
                        </a:spcAft>
                        <a:buClr>
                          <a:schemeClr val="dk1"/>
                        </a:buClr>
                        <a:buSzPts val="1100"/>
                        <a:buFont typeface="Arial"/>
                        <a:buNone/>
                      </a:pPr>
                      <a:r>
                        <a:rPr lang="en">
                          <a:solidFill>
                            <a:schemeClr val="dk1"/>
                          </a:solidFill>
                        </a:rPr>
                        <a:t>x</a:t>
                      </a:r>
                      <a:r>
                        <a:rPr baseline="30000" lang="en">
                          <a:solidFill>
                            <a:schemeClr val="dk1"/>
                          </a:solidFill>
                        </a:rPr>
                        <a:t>2</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195850">
                <a:tc>
                  <a:txBody>
                    <a:bodyPr/>
                    <a:lstStyle/>
                    <a:p>
                      <a:pPr indent="0" lvl="0" marL="0" rtl="0" algn="ctr">
                        <a:spcBef>
                          <a:spcPts val="0"/>
                        </a:spcBef>
                        <a:spcAft>
                          <a:spcPts val="0"/>
                        </a:spcAft>
                        <a:buClr>
                          <a:schemeClr val="dk1"/>
                        </a:buClr>
                        <a:buSzPts val="1100"/>
                        <a:buFont typeface="Arial"/>
                        <a:buNone/>
                      </a:pPr>
                      <a:r>
                        <a:rPr lang="en">
                          <a:solidFill>
                            <a:schemeClr val="dk1"/>
                          </a:solidFill>
                        </a:rPr>
                        <a:t>x</a:t>
                      </a:r>
                      <a:r>
                        <a:rPr baseline="30000" lang="en">
                          <a:solidFill>
                            <a:schemeClr val="dk1"/>
                          </a:solidFill>
                        </a:rPr>
                        <a:t>3</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$650,000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93050">
                <a:tc>
                  <a:txBody>
                    <a:bodyPr/>
                    <a:lstStyle/>
                    <a:p>
                      <a:pPr indent="0" lvl="0" marL="0" rtl="0" algn="ctr">
                        <a:spcBef>
                          <a:spcPts val="0"/>
                        </a:spcBef>
                        <a:spcAft>
                          <a:spcPts val="0"/>
                        </a:spcAft>
                        <a:buClr>
                          <a:schemeClr val="dk1"/>
                        </a:buClr>
                        <a:buSzPts val="1100"/>
                        <a:buFont typeface="Arial"/>
                        <a:buNone/>
                      </a:pPr>
                      <a:r>
                        <a:rPr lang="en">
                          <a:solidFill>
                            <a:schemeClr val="dk1"/>
                          </a:solidFill>
                        </a:rPr>
                        <a:t>x</a:t>
                      </a:r>
                      <a:r>
                        <a:rPr baseline="30000" lang="en">
                          <a:solidFill>
                            <a:schemeClr val="dk1"/>
                          </a:solidFill>
                        </a:rPr>
                        <a:t>4</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58425">
                <a:tc>
                  <a:txBody>
                    <a:bodyPr/>
                    <a:lstStyle/>
                    <a:p>
                      <a:pPr indent="0" lvl="0" marL="0" rtl="0" algn="ctr">
                        <a:spcBef>
                          <a:spcPts val="0"/>
                        </a:spcBef>
                        <a:spcAft>
                          <a:spcPts val="0"/>
                        </a:spcAft>
                        <a:buClr>
                          <a:schemeClr val="dk1"/>
                        </a:buClr>
                        <a:buSzPts val="1100"/>
                        <a:buFont typeface="Arial"/>
                        <a:buNone/>
                      </a:pPr>
                      <a:r>
                        <a:rPr lang="en">
                          <a:solidFill>
                            <a:schemeClr val="dk1"/>
                          </a:solidFill>
                        </a:rPr>
                        <a:t>x</a:t>
                      </a:r>
                      <a:r>
                        <a:rPr baseline="30000" lang="en">
                          <a:solidFill>
                            <a:schemeClr val="dk1"/>
                          </a:solidFill>
                        </a:rPr>
                        <a:t>5</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
        <p:nvSpPr>
          <p:cNvPr id="535" name="Google Shape;535;p68"/>
          <p:cNvSpPr txBox="1"/>
          <p:nvPr/>
        </p:nvSpPr>
        <p:spPr>
          <a:xfrm>
            <a:off x="3951325" y="21992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536" name="Google Shape;536;p68"/>
          <p:cNvSpPr txBox="1"/>
          <p:nvPr/>
        </p:nvSpPr>
        <p:spPr>
          <a:xfrm>
            <a:off x="6095175" y="21721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6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42" name="Google Shape;542;p6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translate this data into generalized mathematical notation...</a:t>
            </a:r>
            <a:endParaRPr sz="2900">
              <a:solidFill>
                <a:srgbClr val="434343"/>
              </a:solidFill>
              <a:latin typeface="Montserrat"/>
              <a:ea typeface="Montserrat"/>
              <a:cs typeface="Montserrat"/>
              <a:sym typeface="Montserrat"/>
            </a:endParaRPr>
          </a:p>
        </p:txBody>
      </p:sp>
      <p:pic>
        <p:nvPicPr>
          <p:cNvPr descr="watermark.jpg" id="543" name="Google Shape;543;p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44" name="Google Shape;544;p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545" name="Google Shape;545;p69"/>
          <p:cNvGraphicFramePr/>
          <p:nvPr/>
        </p:nvGraphicFramePr>
        <p:xfrm>
          <a:off x="2328625" y="2720925"/>
          <a:ext cx="3000000" cy="3000000"/>
        </p:xfrm>
        <a:graphic>
          <a:graphicData uri="http://schemas.openxmlformats.org/drawingml/2006/table">
            <a:tbl>
              <a:tblPr>
                <a:noFill/>
                <a:tableStyleId>{625F8809-B546-4398-9678-E72E4CE059C3}</a:tableStyleId>
              </a:tblPr>
              <a:tblGrid>
                <a:gridCol w="1200700"/>
                <a:gridCol w="1200700"/>
                <a:gridCol w="1200700"/>
                <a:gridCol w="1200700"/>
              </a:tblGrid>
              <a:tr h="335850">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17775">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1</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x</a:t>
                      </a:r>
                      <a:r>
                        <a:rPr baseline="30000" lang="en">
                          <a:solidFill>
                            <a:schemeClr val="dk1"/>
                          </a:solidFill>
                        </a:rPr>
                        <a:t>1</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x</a:t>
                      </a:r>
                      <a:r>
                        <a:rPr baseline="30000" lang="en">
                          <a:solidFill>
                            <a:schemeClr val="dk1"/>
                          </a:solidFill>
                        </a:rPr>
                        <a:t>1</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y</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04225">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2</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2</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2</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y</a:t>
                      </a:r>
                      <a:r>
                        <a:rPr baseline="-25000" lang="en">
                          <a:solidFill>
                            <a:schemeClr val="dk1"/>
                          </a:solidFill>
                        </a:rPr>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195850">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3</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3</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3</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y</a:t>
                      </a:r>
                      <a:r>
                        <a:rPr baseline="-25000" lang="en">
                          <a:solidFill>
                            <a:schemeClr val="dk1"/>
                          </a:solidFill>
                        </a:rPr>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93050">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4</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4</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4</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y</a:t>
                      </a:r>
                      <a:r>
                        <a:rPr baseline="-25000" lang="en">
                          <a:solidFill>
                            <a:schemeClr val="dk1"/>
                          </a:solidFill>
                        </a:rPr>
                        <a:t>4</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58425">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5</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5</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5</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y</a:t>
                      </a:r>
                      <a:r>
                        <a:rPr baseline="-25000" lang="en">
                          <a:solidFill>
                            <a:schemeClr val="dk1"/>
                          </a:solidFill>
                        </a:rPr>
                        <a:t>5</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
        <p:nvSpPr>
          <p:cNvPr id="546" name="Google Shape;546;p69"/>
          <p:cNvSpPr txBox="1"/>
          <p:nvPr/>
        </p:nvSpPr>
        <p:spPr>
          <a:xfrm>
            <a:off x="3951325" y="21992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547" name="Google Shape;547;p69"/>
          <p:cNvSpPr txBox="1"/>
          <p:nvPr/>
        </p:nvSpPr>
        <p:spPr>
          <a:xfrm>
            <a:off x="6095175" y="21721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53" name="Google Shape;553;p7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Now let’s build out a linear relationship between the features X and label y. </a:t>
            </a:r>
            <a:endParaRPr sz="2900">
              <a:solidFill>
                <a:srgbClr val="434343"/>
              </a:solidFill>
              <a:latin typeface="Montserrat"/>
              <a:ea typeface="Montserrat"/>
              <a:cs typeface="Montserrat"/>
              <a:sym typeface="Montserrat"/>
            </a:endParaRPr>
          </a:p>
        </p:txBody>
      </p:sp>
      <p:pic>
        <p:nvPicPr>
          <p:cNvPr descr="watermark.jpg" id="554" name="Google Shape;554;p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55" name="Google Shape;555;p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556" name="Google Shape;556;p70"/>
          <p:cNvGraphicFramePr/>
          <p:nvPr/>
        </p:nvGraphicFramePr>
        <p:xfrm>
          <a:off x="2328625" y="2720925"/>
          <a:ext cx="3000000" cy="3000000"/>
        </p:xfrm>
        <a:graphic>
          <a:graphicData uri="http://schemas.openxmlformats.org/drawingml/2006/table">
            <a:tbl>
              <a:tblPr>
                <a:noFill/>
                <a:tableStyleId>{625F8809-B546-4398-9678-E72E4CE059C3}</a:tableStyleId>
              </a:tblPr>
              <a:tblGrid>
                <a:gridCol w="1200700"/>
                <a:gridCol w="1200700"/>
                <a:gridCol w="1200700"/>
                <a:gridCol w="1200700"/>
              </a:tblGrid>
              <a:tr h="335850">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17775">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1</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1</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1</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y</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04225">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2</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2</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2</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y</a:t>
                      </a:r>
                      <a:r>
                        <a:rPr baseline="-25000" lang="en">
                          <a:solidFill>
                            <a:schemeClr val="dk1"/>
                          </a:solidFill>
                        </a:rPr>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195850">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3</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3</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3</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y</a:t>
                      </a:r>
                      <a:r>
                        <a:rPr baseline="-25000" lang="en">
                          <a:solidFill>
                            <a:schemeClr val="dk1"/>
                          </a:solidFill>
                        </a:rPr>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93050">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4</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4</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4</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y</a:t>
                      </a:r>
                      <a:r>
                        <a:rPr baseline="-25000" lang="en">
                          <a:solidFill>
                            <a:schemeClr val="dk1"/>
                          </a:solidFill>
                        </a:rPr>
                        <a:t>4</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58425">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5</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5</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5</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y</a:t>
                      </a:r>
                      <a:r>
                        <a:rPr baseline="-25000" lang="en">
                          <a:solidFill>
                            <a:schemeClr val="dk1"/>
                          </a:solidFill>
                        </a:rPr>
                        <a:t>5</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
        <p:nvSpPr>
          <p:cNvPr id="557" name="Google Shape;557;p70"/>
          <p:cNvSpPr txBox="1"/>
          <p:nvPr/>
        </p:nvSpPr>
        <p:spPr>
          <a:xfrm>
            <a:off x="3951325" y="21992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558" name="Google Shape;558;p70"/>
          <p:cNvSpPr txBox="1"/>
          <p:nvPr/>
        </p:nvSpPr>
        <p:spPr>
          <a:xfrm>
            <a:off x="6095175" y="21721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7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64" name="Google Shape;564;p7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Now let’s build out a linear relationship between the features X and label y. </a:t>
            </a:r>
            <a:endParaRPr sz="2900">
              <a:solidFill>
                <a:srgbClr val="434343"/>
              </a:solidFill>
              <a:latin typeface="Montserrat"/>
              <a:ea typeface="Montserrat"/>
              <a:cs typeface="Montserrat"/>
              <a:sym typeface="Montserrat"/>
            </a:endParaRPr>
          </a:p>
        </p:txBody>
      </p:sp>
      <p:pic>
        <p:nvPicPr>
          <p:cNvPr descr="watermark.jpg" id="565" name="Google Shape;565;p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66" name="Google Shape;566;p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567" name="Google Shape;567;p71"/>
          <p:cNvGraphicFramePr/>
          <p:nvPr/>
        </p:nvGraphicFramePr>
        <p:xfrm>
          <a:off x="2328625" y="2720925"/>
          <a:ext cx="3000000" cy="3000000"/>
        </p:xfrm>
        <a:graphic>
          <a:graphicData uri="http://schemas.openxmlformats.org/drawingml/2006/table">
            <a:tbl>
              <a:tblPr>
                <a:noFill/>
                <a:tableStyleId>{625F8809-B546-4398-9678-E72E4CE059C3}</a:tableStyleId>
              </a:tblPr>
              <a:tblGrid>
                <a:gridCol w="1200700"/>
                <a:gridCol w="1200700"/>
                <a:gridCol w="1200700"/>
                <a:gridCol w="1200700"/>
              </a:tblGrid>
              <a:tr h="335850">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
        <p:nvSpPr>
          <p:cNvPr id="568" name="Google Shape;568;p71"/>
          <p:cNvSpPr txBox="1"/>
          <p:nvPr/>
        </p:nvSpPr>
        <p:spPr>
          <a:xfrm>
            <a:off x="3951325" y="21992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569" name="Google Shape;569;p71"/>
          <p:cNvSpPr txBox="1"/>
          <p:nvPr/>
        </p:nvSpPr>
        <p:spPr>
          <a:xfrm>
            <a:off x="6095175" y="21721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7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75" name="Google Shape;575;p7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Reformat for </a:t>
            </a:r>
            <a:r>
              <a:rPr b="1" lang="en" sz="2900">
                <a:solidFill>
                  <a:srgbClr val="434343"/>
                </a:solidFill>
                <a:latin typeface="Montserrat"/>
                <a:ea typeface="Montserrat"/>
                <a:cs typeface="Montserrat"/>
                <a:sym typeface="Montserrat"/>
              </a:rPr>
              <a:t>y = x</a:t>
            </a:r>
            <a:r>
              <a:rPr lang="en" sz="2900">
                <a:solidFill>
                  <a:srgbClr val="434343"/>
                </a:solidFill>
                <a:latin typeface="Montserrat"/>
                <a:ea typeface="Montserrat"/>
                <a:cs typeface="Montserrat"/>
                <a:sym typeface="Montserrat"/>
              </a:rPr>
              <a:t> equation</a:t>
            </a:r>
            <a:endParaRPr sz="2900">
              <a:solidFill>
                <a:srgbClr val="434343"/>
              </a:solidFill>
              <a:latin typeface="Montserrat"/>
              <a:ea typeface="Montserrat"/>
              <a:cs typeface="Montserrat"/>
              <a:sym typeface="Montserrat"/>
            </a:endParaRPr>
          </a:p>
        </p:txBody>
      </p:sp>
      <p:pic>
        <p:nvPicPr>
          <p:cNvPr descr="watermark.jpg" id="576" name="Google Shape;576;p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77" name="Google Shape;577;p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578" name="Google Shape;578;p72"/>
          <p:cNvGraphicFramePr/>
          <p:nvPr/>
        </p:nvGraphicFramePr>
        <p:xfrm>
          <a:off x="2328625" y="2720925"/>
          <a:ext cx="3000000" cy="3000000"/>
        </p:xfrm>
        <a:graphic>
          <a:graphicData uri="http://schemas.openxmlformats.org/drawingml/2006/table">
            <a:tbl>
              <a:tblPr>
                <a:noFill/>
                <a:tableStyleId>{625F8809-B546-4398-9678-E72E4CE059C3}</a:tableStyleId>
              </a:tblPr>
              <a:tblGrid>
                <a:gridCol w="960550"/>
                <a:gridCol w="960550"/>
                <a:gridCol w="960550"/>
                <a:gridCol w="960550"/>
              </a:tblGrid>
              <a:tr h="335850">
                <a:tc>
                  <a:txBody>
                    <a:bodyPr/>
                    <a:lstStyle/>
                    <a:p>
                      <a:pPr indent="0" lvl="0" marL="0" rtl="0" algn="ctr">
                        <a:spcBef>
                          <a:spcPts val="0"/>
                        </a:spcBef>
                        <a:spcAft>
                          <a:spcPts val="0"/>
                        </a:spcAft>
                        <a:buNone/>
                      </a:pPr>
                      <a:r>
                        <a:rPr b="1" lang="en">
                          <a:solidFill>
                            <a:schemeClr val="dk1"/>
                          </a:solidFill>
                        </a:rPr>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r>
            </a:tbl>
          </a:graphicData>
        </a:graphic>
      </p:graphicFrame>
      <p:sp>
        <p:nvSpPr>
          <p:cNvPr id="579" name="Google Shape;579;p72"/>
          <p:cNvSpPr txBox="1"/>
          <p:nvPr/>
        </p:nvSpPr>
        <p:spPr>
          <a:xfrm>
            <a:off x="436677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580" name="Google Shape;580;p72"/>
          <p:cNvSpPr txBox="1"/>
          <p:nvPr/>
        </p:nvSpPr>
        <p:spPr>
          <a:xfrm>
            <a:off x="232862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7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86" name="Google Shape;586;p7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Each feature should have some Beta </a:t>
            </a:r>
            <a:r>
              <a:rPr lang="en" sz="2900">
                <a:solidFill>
                  <a:srgbClr val="434343"/>
                </a:solidFill>
                <a:latin typeface="Montserrat"/>
                <a:ea typeface="Montserrat"/>
                <a:cs typeface="Montserrat"/>
                <a:sym typeface="Montserrat"/>
              </a:rPr>
              <a:t>coefficient</a:t>
            </a:r>
            <a:r>
              <a:rPr lang="en" sz="2900">
                <a:solidFill>
                  <a:srgbClr val="434343"/>
                </a:solidFill>
                <a:latin typeface="Montserrat"/>
                <a:ea typeface="Montserrat"/>
                <a:cs typeface="Montserrat"/>
                <a:sym typeface="Montserrat"/>
              </a:rPr>
              <a:t> </a:t>
            </a:r>
            <a:r>
              <a:rPr lang="en" sz="2900">
                <a:solidFill>
                  <a:srgbClr val="434343"/>
                </a:solidFill>
                <a:latin typeface="Montserrat"/>
                <a:ea typeface="Montserrat"/>
                <a:cs typeface="Montserrat"/>
                <a:sym typeface="Montserrat"/>
              </a:rPr>
              <a:t>associated</a:t>
            </a:r>
            <a:r>
              <a:rPr lang="en" sz="2900">
                <a:solidFill>
                  <a:srgbClr val="434343"/>
                </a:solidFill>
                <a:latin typeface="Montserrat"/>
                <a:ea typeface="Montserrat"/>
                <a:cs typeface="Montserrat"/>
                <a:sym typeface="Montserrat"/>
              </a:rPr>
              <a:t> with it.</a:t>
            </a:r>
            <a:r>
              <a:rPr lang="en" sz="2900">
                <a:solidFill>
                  <a:srgbClr val="434343"/>
                </a:solidFill>
                <a:latin typeface="Montserrat"/>
                <a:ea typeface="Montserrat"/>
                <a:cs typeface="Montserrat"/>
                <a:sym typeface="Montserrat"/>
              </a:rPr>
              <a:t> </a:t>
            </a:r>
            <a:endParaRPr sz="2900">
              <a:solidFill>
                <a:srgbClr val="434343"/>
              </a:solidFill>
              <a:latin typeface="Montserrat"/>
              <a:ea typeface="Montserrat"/>
              <a:cs typeface="Montserrat"/>
              <a:sym typeface="Montserrat"/>
            </a:endParaRPr>
          </a:p>
        </p:txBody>
      </p:sp>
      <p:pic>
        <p:nvPicPr>
          <p:cNvPr descr="watermark.jpg" id="587" name="Google Shape;587;p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88" name="Google Shape;588;p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589" name="Google Shape;589;p73"/>
          <p:cNvGraphicFramePr/>
          <p:nvPr/>
        </p:nvGraphicFramePr>
        <p:xfrm>
          <a:off x="2328625" y="2720925"/>
          <a:ext cx="3000000" cy="3000000"/>
        </p:xfrm>
        <a:graphic>
          <a:graphicData uri="http://schemas.openxmlformats.org/drawingml/2006/table">
            <a:tbl>
              <a:tblPr>
                <a:noFill/>
                <a:tableStyleId>{625F8809-B546-4398-9678-E72E4CE059C3}</a:tableStyleId>
              </a:tblPr>
              <a:tblGrid>
                <a:gridCol w="960550"/>
                <a:gridCol w="960550"/>
                <a:gridCol w="960550"/>
                <a:gridCol w="960550"/>
              </a:tblGrid>
              <a:tr h="335850">
                <a:tc>
                  <a:txBody>
                    <a:bodyPr/>
                    <a:lstStyle/>
                    <a:p>
                      <a:pPr indent="0" lvl="0" marL="0" rtl="0" algn="ctr">
                        <a:spcBef>
                          <a:spcPts val="0"/>
                        </a:spcBef>
                        <a:spcAft>
                          <a:spcPts val="0"/>
                        </a:spcAft>
                        <a:buClr>
                          <a:schemeClr val="dk1"/>
                        </a:buClr>
                        <a:buSzPts val="1100"/>
                        <a:buFont typeface="Arial"/>
                        <a:buNone/>
                      </a:pPr>
                      <a:r>
                        <a:rPr b="1" lang="en">
                          <a:solidFill>
                            <a:schemeClr val="dk1"/>
                          </a:solidFill>
                        </a:rPr>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r>
            </a:tbl>
          </a:graphicData>
        </a:graphic>
      </p:graphicFrame>
      <p:sp>
        <p:nvSpPr>
          <p:cNvPr id="590" name="Google Shape;590;p73"/>
          <p:cNvSpPr txBox="1"/>
          <p:nvPr/>
        </p:nvSpPr>
        <p:spPr>
          <a:xfrm>
            <a:off x="436677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591" name="Google Shape;591;p73"/>
          <p:cNvSpPr txBox="1"/>
          <p:nvPr/>
        </p:nvSpPr>
        <p:spPr>
          <a:xfrm>
            <a:off x="232862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pic>
        <p:nvPicPr>
          <p:cNvPr id="592" name="Google Shape;592;p73"/>
          <p:cNvPicPr preferRelativeResize="0"/>
          <p:nvPr/>
        </p:nvPicPr>
        <p:blipFill>
          <a:blip r:embed="rId4">
            <a:alphaModFix/>
          </a:blip>
          <a:stretch>
            <a:fillRect/>
          </a:stretch>
        </p:blipFill>
        <p:spPr>
          <a:xfrm>
            <a:off x="2408725" y="3230850"/>
            <a:ext cx="4427626" cy="630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Let’s get started!</a:t>
            </a:r>
            <a:endParaRPr b="1">
              <a:latin typeface="Montserrat"/>
              <a:ea typeface="Montserrat"/>
              <a:cs typeface="Montserrat"/>
              <a:sym typeface="Montserrat"/>
            </a:endParaRPr>
          </a:p>
        </p:txBody>
      </p:sp>
      <p:pic>
        <p:nvPicPr>
          <p:cNvPr descr="watermark.jpg" id="132" name="Google Shape;132;p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3" name="Google Shape;133;p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7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98" name="Google Shape;598;p7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is the same as the common notation for a simple line: </a:t>
            </a:r>
            <a:r>
              <a:rPr b="1" lang="en" sz="2900">
                <a:solidFill>
                  <a:srgbClr val="434343"/>
                </a:solidFill>
                <a:latin typeface="Montserrat"/>
                <a:ea typeface="Montserrat"/>
                <a:cs typeface="Montserrat"/>
                <a:sym typeface="Montserrat"/>
              </a:rPr>
              <a:t>y=mx+b</a:t>
            </a:r>
            <a:endParaRPr b="1" sz="2900">
              <a:solidFill>
                <a:srgbClr val="434343"/>
              </a:solidFill>
              <a:latin typeface="Montserrat"/>
              <a:ea typeface="Montserrat"/>
              <a:cs typeface="Montserrat"/>
              <a:sym typeface="Montserrat"/>
            </a:endParaRPr>
          </a:p>
        </p:txBody>
      </p:sp>
      <p:pic>
        <p:nvPicPr>
          <p:cNvPr descr="watermark.jpg" id="599" name="Google Shape;599;p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00" name="Google Shape;600;p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601" name="Google Shape;601;p74"/>
          <p:cNvGraphicFramePr/>
          <p:nvPr/>
        </p:nvGraphicFramePr>
        <p:xfrm>
          <a:off x="2328625" y="2720925"/>
          <a:ext cx="3000000" cy="3000000"/>
        </p:xfrm>
        <a:graphic>
          <a:graphicData uri="http://schemas.openxmlformats.org/drawingml/2006/table">
            <a:tbl>
              <a:tblPr>
                <a:noFill/>
                <a:tableStyleId>{625F8809-B546-4398-9678-E72E4CE059C3}</a:tableStyleId>
              </a:tblPr>
              <a:tblGrid>
                <a:gridCol w="960550"/>
                <a:gridCol w="960550"/>
                <a:gridCol w="960550"/>
                <a:gridCol w="960550"/>
              </a:tblGrid>
              <a:tr h="335850">
                <a:tc>
                  <a:txBody>
                    <a:bodyPr/>
                    <a:lstStyle/>
                    <a:p>
                      <a:pPr indent="0" lvl="0" marL="0" rtl="0" algn="ctr">
                        <a:spcBef>
                          <a:spcPts val="0"/>
                        </a:spcBef>
                        <a:spcAft>
                          <a:spcPts val="0"/>
                        </a:spcAft>
                        <a:buClr>
                          <a:schemeClr val="dk1"/>
                        </a:buClr>
                        <a:buSzPts val="1100"/>
                        <a:buFont typeface="Arial"/>
                        <a:buNone/>
                      </a:pPr>
                      <a:r>
                        <a:rPr b="1" lang="en">
                          <a:solidFill>
                            <a:schemeClr val="dk1"/>
                          </a:solidFill>
                        </a:rPr>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r>
            </a:tbl>
          </a:graphicData>
        </a:graphic>
      </p:graphicFrame>
      <p:sp>
        <p:nvSpPr>
          <p:cNvPr id="602" name="Google Shape;602;p74"/>
          <p:cNvSpPr txBox="1"/>
          <p:nvPr/>
        </p:nvSpPr>
        <p:spPr>
          <a:xfrm>
            <a:off x="436677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603" name="Google Shape;603;p74"/>
          <p:cNvSpPr txBox="1"/>
          <p:nvPr/>
        </p:nvSpPr>
        <p:spPr>
          <a:xfrm>
            <a:off x="232862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pic>
        <p:nvPicPr>
          <p:cNvPr id="604" name="Google Shape;604;p74"/>
          <p:cNvPicPr preferRelativeResize="0"/>
          <p:nvPr/>
        </p:nvPicPr>
        <p:blipFill>
          <a:blip r:embed="rId4">
            <a:alphaModFix/>
          </a:blip>
          <a:stretch>
            <a:fillRect/>
          </a:stretch>
        </p:blipFill>
        <p:spPr>
          <a:xfrm>
            <a:off x="2408725" y="3230850"/>
            <a:ext cx="4427626" cy="6303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7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10" name="Google Shape;610;p7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is stating there is some Beta coefficient for each feature to minimize error.</a:t>
            </a:r>
            <a:r>
              <a:rPr lang="en" sz="2900">
                <a:solidFill>
                  <a:srgbClr val="434343"/>
                </a:solidFill>
                <a:latin typeface="Montserrat"/>
                <a:ea typeface="Montserrat"/>
                <a:cs typeface="Montserrat"/>
                <a:sym typeface="Montserrat"/>
              </a:rPr>
              <a:t> </a:t>
            </a:r>
            <a:endParaRPr sz="2900">
              <a:solidFill>
                <a:srgbClr val="434343"/>
              </a:solidFill>
              <a:latin typeface="Montserrat"/>
              <a:ea typeface="Montserrat"/>
              <a:cs typeface="Montserrat"/>
              <a:sym typeface="Montserrat"/>
            </a:endParaRPr>
          </a:p>
        </p:txBody>
      </p:sp>
      <p:pic>
        <p:nvPicPr>
          <p:cNvPr descr="watermark.jpg" id="611" name="Google Shape;611;p7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12" name="Google Shape;612;p7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613" name="Google Shape;613;p75"/>
          <p:cNvGraphicFramePr/>
          <p:nvPr/>
        </p:nvGraphicFramePr>
        <p:xfrm>
          <a:off x="2328625" y="2720925"/>
          <a:ext cx="3000000" cy="3000000"/>
        </p:xfrm>
        <a:graphic>
          <a:graphicData uri="http://schemas.openxmlformats.org/drawingml/2006/table">
            <a:tbl>
              <a:tblPr>
                <a:noFill/>
                <a:tableStyleId>{625F8809-B546-4398-9678-E72E4CE059C3}</a:tableStyleId>
              </a:tblPr>
              <a:tblGrid>
                <a:gridCol w="960550"/>
                <a:gridCol w="960550"/>
                <a:gridCol w="960550"/>
                <a:gridCol w="960550"/>
              </a:tblGrid>
              <a:tr h="335850">
                <a:tc>
                  <a:txBody>
                    <a:bodyPr/>
                    <a:lstStyle/>
                    <a:p>
                      <a:pPr indent="0" lvl="0" marL="0" rtl="0" algn="ctr">
                        <a:spcBef>
                          <a:spcPts val="0"/>
                        </a:spcBef>
                        <a:spcAft>
                          <a:spcPts val="0"/>
                        </a:spcAft>
                        <a:buClr>
                          <a:schemeClr val="dk1"/>
                        </a:buClr>
                        <a:buSzPts val="1100"/>
                        <a:buFont typeface="Arial"/>
                        <a:buNone/>
                      </a:pPr>
                      <a:r>
                        <a:rPr b="1" lang="en">
                          <a:solidFill>
                            <a:schemeClr val="dk1"/>
                          </a:solidFill>
                        </a:rPr>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r>
            </a:tbl>
          </a:graphicData>
        </a:graphic>
      </p:graphicFrame>
      <p:sp>
        <p:nvSpPr>
          <p:cNvPr id="614" name="Google Shape;614;p75"/>
          <p:cNvSpPr txBox="1"/>
          <p:nvPr/>
        </p:nvSpPr>
        <p:spPr>
          <a:xfrm>
            <a:off x="436677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615" name="Google Shape;615;p75"/>
          <p:cNvSpPr txBox="1"/>
          <p:nvPr/>
        </p:nvSpPr>
        <p:spPr>
          <a:xfrm>
            <a:off x="232862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pic>
        <p:nvPicPr>
          <p:cNvPr id="616" name="Google Shape;616;p75"/>
          <p:cNvPicPr preferRelativeResize="0"/>
          <p:nvPr/>
        </p:nvPicPr>
        <p:blipFill>
          <a:blip r:embed="rId4">
            <a:alphaModFix/>
          </a:blip>
          <a:stretch>
            <a:fillRect/>
          </a:stretch>
        </p:blipFill>
        <p:spPr>
          <a:xfrm>
            <a:off x="2408725" y="3230850"/>
            <a:ext cx="4427626" cy="6303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7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22" name="Google Shape;622;p76"/>
          <p:cNvSpPr txBox="1"/>
          <p:nvPr>
            <p:ph idx="1" type="body"/>
          </p:nvPr>
        </p:nvSpPr>
        <p:spPr>
          <a:xfrm>
            <a:off x="311700" y="1152475"/>
            <a:ext cx="8684100" cy="23817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also express this equation as a sum:</a:t>
            </a:r>
            <a:endParaRPr sz="2900">
              <a:solidFill>
                <a:srgbClr val="434343"/>
              </a:solidFill>
              <a:latin typeface="Montserrat"/>
              <a:ea typeface="Montserrat"/>
              <a:cs typeface="Montserrat"/>
              <a:sym typeface="Montserrat"/>
            </a:endParaRPr>
          </a:p>
        </p:txBody>
      </p:sp>
      <p:pic>
        <p:nvPicPr>
          <p:cNvPr descr="watermark.jpg" id="623" name="Google Shape;623;p7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24" name="Google Shape;624;p7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625" name="Google Shape;625;p76"/>
          <p:cNvGraphicFramePr/>
          <p:nvPr/>
        </p:nvGraphicFramePr>
        <p:xfrm>
          <a:off x="2328625" y="2720925"/>
          <a:ext cx="3000000" cy="3000000"/>
        </p:xfrm>
        <a:graphic>
          <a:graphicData uri="http://schemas.openxmlformats.org/drawingml/2006/table">
            <a:tbl>
              <a:tblPr>
                <a:noFill/>
                <a:tableStyleId>{625F8809-B546-4398-9678-E72E4CE059C3}</a:tableStyleId>
              </a:tblPr>
              <a:tblGrid>
                <a:gridCol w="960550"/>
                <a:gridCol w="960550"/>
                <a:gridCol w="960550"/>
                <a:gridCol w="960550"/>
              </a:tblGrid>
              <a:tr h="335850">
                <a:tc>
                  <a:txBody>
                    <a:bodyPr/>
                    <a:lstStyle/>
                    <a:p>
                      <a:pPr indent="0" lvl="0" marL="0" rtl="0" algn="ctr">
                        <a:spcBef>
                          <a:spcPts val="0"/>
                        </a:spcBef>
                        <a:spcAft>
                          <a:spcPts val="0"/>
                        </a:spcAft>
                        <a:buNone/>
                      </a:pPr>
                      <a:r>
                        <a:rPr b="1" lang="en">
                          <a:solidFill>
                            <a:schemeClr val="dk1"/>
                          </a:solidFill>
                        </a:rPr>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r>
            </a:tbl>
          </a:graphicData>
        </a:graphic>
      </p:graphicFrame>
      <p:sp>
        <p:nvSpPr>
          <p:cNvPr id="626" name="Google Shape;626;p76"/>
          <p:cNvSpPr txBox="1"/>
          <p:nvPr/>
        </p:nvSpPr>
        <p:spPr>
          <a:xfrm>
            <a:off x="436677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627" name="Google Shape;627;p76"/>
          <p:cNvSpPr txBox="1"/>
          <p:nvPr/>
        </p:nvSpPr>
        <p:spPr>
          <a:xfrm>
            <a:off x="232862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pic>
        <p:nvPicPr>
          <p:cNvPr id="628" name="Google Shape;628;p76"/>
          <p:cNvPicPr preferRelativeResize="0"/>
          <p:nvPr/>
        </p:nvPicPr>
        <p:blipFill>
          <a:blip r:embed="rId4">
            <a:alphaModFix/>
          </a:blip>
          <a:stretch>
            <a:fillRect/>
          </a:stretch>
        </p:blipFill>
        <p:spPr>
          <a:xfrm>
            <a:off x="2408725" y="3230850"/>
            <a:ext cx="4427626" cy="630350"/>
          </a:xfrm>
          <a:prstGeom prst="rect">
            <a:avLst/>
          </a:prstGeom>
          <a:noFill/>
          <a:ln>
            <a:noFill/>
          </a:ln>
        </p:spPr>
      </p:pic>
      <p:pic>
        <p:nvPicPr>
          <p:cNvPr id="629" name="Google Shape;629;p76"/>
          <p:cNvPicPr preferRelativeResize="0"/>
          <p:nvPr/>
        </p:nvPicPr>
        <p:blipFill>
          <a:blip r:embed="rId5">
            <a:alphaModFix/>
          </a:blip>
          <a:stretch>
            <a:fillRect/>
          </a:stretch>
        </p:blipFill>
        <p:spPr>
          <a:xfrm>
            <a:off x="2408725" y="3779425"/>
            <a:ext cx="2501776" cy="13062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7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35" name="Google Shape;635;p7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Note the y hat symbol displays a prediction. There is usually no set of Betas to create a perfect fit to y! </a:t>
            </a:r>
            <a:endParaRPr sz="2900">
              <a:solidFill>
                <a:srgbClr val="434343"/>
              </a:solidFill>
              <a:latin typeface="Montserrat"/>
              <a:ea typeface="Montserrat"/>
              <a:cs typeface="Montserrat"/>
              <a:sym typeface="Montserrat"/>
            </a:endParaRPr>
          </a:p>
        </p:txBody>
      </p:sp>
      <p:pic>
        <p:nvPicPr>
          <p:cNvPr descr="watermark.jpg" id="636" name="Google Shape;636;p7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37" name="Google Shape;637;p7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638" name="Google Shape;638;p77"/>
          <p:cNvPicPr preferRelativeResize="0"/>
          <p:nvPr/>
        </p:nvPicPr>
        <p:blipFill>
          <a:blip r:embed="rId4">
            <a:alphaModFix/>
          </a:blip>
          <a:stretch>
            <a:fillRect/>
          </a:stretch>
        </p:blipFill>
        <p:spPr>
          <a:xfrm>
            <a:off x="2239621" y="2552650"/>
            <a:ext cx="4038175" cy="21084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7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44" name="Google Shape;644;p7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Line equation:</a:t>
            </a:r>
            <a:endParaRPr sz="2900">
              <a:solidFill>
                <a:srgbClr val="434343"/>
              </a:solidFill>
              <a:latin typeface="Montserrat"/>
              <a:ea typeface="Montserrat"/>
              <a:cs typeface="Montserrat"/>
              <a:sym typeface="Montserrat"/>
            </a:endParaRPr>
          </a:p>
        </p:txBody>
      </p:sp>
      <p:pic>
        <p:nvPicPr>
          <p:cNvPr descr="watermark.jpg" id="645" name="Google Shape;645;p7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46" name="Google Shape;646;p7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647" name="Google Shape;647;p78"/>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648" name="Google Shape;648;p78"/>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78"/>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78"/>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78"/>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2" name="Google Shape;652;p78"/>
          <p:cNvCxnSpPr/>
          <p:nvPr/>
        </p:nvCxnSpPr>
        <p:spPr>
          <a:xfrm flipH="1" rot="10800000">
            <a:off x="2592075" y="2885500"/>
            <a:ext cx="4899600" cy="1856100"/>
          </a:xfrm>
          <a:prstGeom prst="straightConnector1">
            <a:avLst/>
          </a:prstGeom>
          <a:noFill/>
          <a:ln cap="flat" cmpd="sng" w="28575">
            <a:solidFill>
              <a:srgbClr val="E69138"/>
            </a:solidFill>
            <a:prstDash val="solid"/>
            <a:round/>
            <a:headEnd len="med" w="med" type="none"/>
            <a:tailEnd len="med" w="med" type="none"/>
          </a:ln>
        </p:spPr>
      </p:cxnSp>
      <p:pic>
        <p:nvPicPr>
          <p:cNvPr id="653" name="Google Shape;653;p78"/>
          <p:cNvPicPr preferRelativeResize="0"/>
          <p:nvPr/>
        </p:nvPicPr>
        <p:blipFill>
          <a:blip r:embed="rId5">
            <a:alphaModFix/>
          </a:blip>
          <a:stretch>
            <a:fillRect/>
          </a:stretch>
        </p:blipFill>
        <p:spPr>
          <a:xfrm>
            <a:off x="3648794" y="1296861"/>
            <a:ext cx="2862068" cy="1494388"/>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7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59" name="Google Shape;659;p7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457200" marR="0" rtl="0" algn="l">
              <a:lnSpc>
                <a:spcPct val="100000"/>
              </a:lnSpc>
              <a:spcBef>
                <a:spcPts val="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660" name="Google Shape;660;p7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61" name="Google Shape;661;p7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662" name="Google Shape;662;p79"/>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663" name="Google Shape;663;p79"/>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79"/>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79"/>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79"/>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7" name="Google Shape;667;p79"/>
          <p:cNvCxnSpPr/>
          <p:nvPr/>
        </p:nvCxnSpPr>
        <p:spPr>
          <a:xfrm flipH="1" rot="10800000">
            <a:off x="2592075" y="2885500"/>
            <a:ext cx="4899600" cy="1856100"/>
          </a:xfrm>
          <a:prstGeom prst="straightConnector1">
            <a:avLst/>
          </a:prstGeom>
          <a:noFill/>
          <a:ln cap="flat" cmpd="sng" w="28575">
            <a:solidFill>
              <a:srgbClr val="E69138"/>
            </a:solidFill>
            <a:prstDash val="solid"/>
            <a:round/>
            <a:headEnd len="med" w="med" type="none"/>
            <a:tailEnd len="med" w="med" type="none"/>
          </a:ln>
        </p:spPr>
      </p:cxnSp>
      <p:pic>
        <p:nvPicPr>
          <p:cNvPr id="668" name="Google Shape;668;p79"/>
          <p:cNvPicPr preferRelativeResize="0"/>
          <p:nvPr/>
        </p:nvPicPr>
        <p:blipFill>
          <a:blip r:embed="rId5">
            <a:alphaModFix/>
          </a:blip>
          <a:stretch>
            <a:fillRect/>
          </a:stretch>
        </p:blipFill>
        <p:spPr>
          <a:xfrm>
            <a:off x="3648794" y="1296861"/>
            <a:ext cx="2862068" cy="1494388"/>
          </a:xfrm>
          <a:prstGeom prst="rect">
            <a:avLst/>
          </a:prstGeom>
          <a:noFill/>
          <a:ln>
            <a:noFill/>
          </a:ln>
        </p:spPr>
      </p:pic>
      <p:sp>
        <p:nvSpPr>
          <p:cNvPr id="669" name="Google Shape;669;p79"/>
          <p:cNvSpPr/>
          <p:nvPr/>
        </p:nvSpPr>
        <p:spPr>
          <a:xfrm>
            <a:off x="5988950" y="1823125"/>
            <a:ext cx="458100" cy="4392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0" name="Google Shape;670;p79"/>
          <p:cNvCxnSpPr/>
          <p:nvPr/>
        </p:nvCxnSpPr>
        <p:spPr>
          <a:xfrm>
            <a:off x="2574100" y="4760925"/>
            <a:ext cx="5176500" cy="0"/>
          </a:xfrm>
          <a:prstGeom prst="straightConnector1">
            <a:avLst/>
          </a:prstGeom>
          <a:noFill/>
          <a:ln cap="flat" cmpd="sng" w="28575">
            <a:solidFill>
              <a:srgbClr val="E06666"/>
            </a:solidFill>
            <a:prstDash val="solid"/>
            <a:round/>
            <a:headEnd len="med" w="med" type="diamond"/>
            <a:tailEnd len="med" w="med" type="diamond"/>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8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76" name="Google Shape;676;p8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457200" marR="0" rtl="0" algn="l">
              <a:lnSpc>
                <a:spcPct val="100000"/>
              </a:lnSpc>
              <a:spcBef>
                <a:spcPts val="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677" name="Google Shape;677;p8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78" name="Google Shape;678;p8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679" name="Google Shape;679;p80"/>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680" name="Google Shape;680;p80"/>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80"/>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80"/>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80"/>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4" name="Google Shape;684;p80"/>
          <p:cNvCxnSpPr/>
          <p:nvPr/>
        </p:nvCxnSpPr>
        <p:spPr>
          <a:xfrm flipH="1" rot="10800000">
            <a:off x="2592075" y="2885500"/>
            <a:ext cx="4899600" cy="1856100"/>
          </a:xfrm>
          <a:prstGeom prst="straightConnector1">
            <a:avLst/>
          </a:prstGeom>
          <a:noFill/>
          <a:ln cap="flat" cmpd="sng" w="28575">
            <a:solidFill>
              <a:srgbClr val="E69138"/>
            </a:solidFill>
            <a:prstDash val="solid"/>
            <a:round/>
            <a:headEnd len="med" w="med" type="none"/>
            <a:tailEnd len="med" w="med" type="none"/>
          </a:ln>
        </p:spPr>
      </p:cxnSp>
      <p:pic>
        <p:nvPicPr>
          <p:cNvPr id="685" name="Google Shape;685;p80"/>
          <p:cNvPicPr preferRelativeResize="0"/>
          <p:nvPr/>
        </p:nvPicPr>
        <p:blipFill>
          <a:blip r:embed="rId5">
            <a:alphaModFix/>
          </a:blip>
          <a:stretch>
            <a:fillRect/>
          </a:stretch>
        </p:blipFill>
        <p:spPr>
          <a:xfrm>
            <a:off x="3648794" y="1296861"/>
            <a:ext cx="2862068" cy="1494388"/>
          </a:xfrm>
          <a:prstGeom prst="rect">
            <a:avLst/>
          </a:prstGeom>
          <a:noFill/>
          <a:ln>
            <a:noFill/>
          </a:ln>
        </p:spPr>
      </p:pic>
      <p:sp>
        <p:nvSpPr>
          <p:cNvPr id="686" name="Google Shape;686;p80"/>
          <p:cNvSpPr/>
          <p:nvPr/>
        </p:nvSpPr>
        <p:spPr>
          <a:xfrm>
            <a:off x="5988950" y="1823125"/>
            <a:ext cx="458100" cy="4392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7" name="Google Shape;687;p80"/>
          <p:cNvCxnSpPr/>
          <p:nvPr/>
        </p:nvCxnSpPr>
        <p:spPr>
          <a:xfrm>
            <a:off x="2574100" y="4760925"/>
            <a:ext cx="5176500" cy="0"/>
          </a:xfrm>
          <a:prstGeom prst="straightConnector1">
            <a:avLst/>
          </a:prstGeom>
          <a:noFill/>
          <a:ln cap="flat" cmpd="sng" w="28575">
            <a:solidFill>
              <a:srgbClr val="E06666"/>
            </a:solidFill>
            <a:prstDash val="solid"/>
            <a:round/>
            <a:headEnd len="med" w="med" type="diamond"/>
            <a:tailEnd len="med" w="med" type="diamond"/>
          </a:ln>
        </p:spPr>
      </p:cxnSp>
      <p:sp>
        <p:nvSpPr>
          <p:cNvPr id="688" name="Google Shape;688;p80"/>
          <p:cNvSpPr txBox="1"/>
          <p:nvPr/>
        </p:nvSpPr>
        <p:spPr>
          <a:xfrm>
            <a:off x="6055075" y="3887150"/>
            <a:ext cx="736800" cy="43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500">
                <a:solidFill>
                  <a:srgbClr val="38761D"/>
                </a:solidFill>
                <a:latin typeface="Montserrat"/>
                <a:ea typeface="Montserrat"/>
                <a:cs typeface="Montserrat"/>
                <a:sym typeface="Montserrat"/>
              </a:rPr>
              <a:t>β</a:t>
            </a:r>
            <a:endParaRPr sz="3500">
              <a:solidFill>
                <a:srgbClr val="38761D"/>
              </a:solidFill>
              <a:latin typeface="Montserrat"/>
              <a:ea typeface="Montserrat"/>
              <a:cs typeface="Montserrat"/>
              <a:sym typeface="Montserrat"/>
            </a:endParaRPr>
          </a:p>
        </p:txBody>
      </p:sp>
      <p:sp>
        <p:nvSpPr>
          <p:cNvPr id="689" name="Google Shape;689;p80"/>
          <p:cNvSpPr/>
          <p:nvPr/>
        </p:nvSpPr>
        <p:spPr>
          <a:xfrm>
            <a:off x="5511750" y="1657400"/>
            <a:ext cx="458100" cy="675900"/>
          </a:xfrm>
          <a:prstGeom prst="roundRect">
            <a:avLst>
              <a:gd fmla="val 16667" name="adj"/>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80"/>
          <p:cNvSpPr/>
          <p:nvPr/>
        </p:nvSpPr>
        <p:spPr>
          <a:xfrm flipH="1" rot="1504681">
            <a:off x="6589537" y="3444472"/>
            <a:ext cx="475638" cy="969254"/>
          </a:xfrm>
          <a:prstGeom prst="bentArrow">
            <a:avLst>
              <a:gd fmla="val 25000" name="adj1"/>
              <a:gd fmla="val 25000" name="adj2"/>
              <a:gd fmla="val 25000" name="adj3"/>
              <a:gd fmla="val 43750" name="adj4"/>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8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96" name="Google Shape;696;p8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457200" marR="0" rtl="0" algn="l">
              <a:lnSpc>
                <a:spcPct val="100000"/>
              </a:lnSpc>
              <a:spcBef>
                <a:spcPts val="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697" name="Google Shape;697;p8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98" name="Google Shape;698;p8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699" name="Google Shape;699;p81"/>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700" name="Google Shape;700;p81"/>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81"/>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81"/>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81"/>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4" name="Google Shape;704;p81"/>
          <p:cNvCxnSpPr/>
          <p:nvPr/>
        </p:nvCxnSpPr>
        <p:spPr>
          <a:xfrm flipH="1" rot="10800000">
            <a:off x="2592075" y="2885500"/>
            <a:ext cx="4899600" cy="1856100"/>
          </a:xfrm>
          <a:prstGeom prst="straightConnector1">
            <a:avLst/>
          </a:prstGeom>
          <a:noFill/>
          <a:ln cap="flat" cmpd="sng" w="28575">
            <a:solidFill>
              <a:srgbClr val="E69138"/>
            </a:solidFill>
            <a:prstDash val="solid"/>
            <a:round/>
            <a:headEnd len="med" w="med" type="none"/>
            <a:tailEnd len="med" w="med" type="none"/>
          </a:ln>
        </p:spPr>
      </p:cxnSp>
      <p:pic>
        <p:nvPicPr>
          <p:cNvPr id="705" name="Google Shape;705;p81"/>
          <p:cNvPicPr preferRelativeResize="0"/>
          <p:nvPr/>
        </p:nvPicPr>
        <p:blipFill>
          <a:blip r:embed="rId5">
            <a:alphaModFix/>
          </a:blip>
          <a:stretch>
            <a:fillRect/>
          </a:stretch>
        </p:blipFill>
        <p:spPr>
          <a:xfrm>
            <a:off x="3648794" y="1296861"/>
            <a:ext cx="2862068" cy="1494388"/>
          </a:xfrm>
          <a:prstGeom prst="rect">
            <a:avLst/>
          </a:prstGeom>
          <a:noFill/>
          <a:ln>
            <a:noFill/>
          </a:ln>
        </p:spPr>
      </p:pic>
      <p:sp>
        <p:nvSpPr>
          <p:cNvPr id="706" name="Google Shape;706;p81"/>
          <p:cNvSpPr/>
          <p:nvPr/>
        </p:nvSpPr>
        <p:spPr>
          <a:xfrm>
            <a:off x="5988950" y="1823125"/>
            <a:ext cx="458100" cy="4392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7" name="Google Shape;707;p81"/>
          <p:cNvCxnSpPr/>
          <p:nvPr/>
        </p:nvCxnSpPr>
        <p:spPr>
          <a:xfrm flipH="1" rot="10800000">
            <a:off x="2574100" y="2900025"/>
            <a:ext cx="4907400" cy="1860900"/>
          </a:xfrm>
          <a:prstGeom prst="straightConnector1">
            <a:avLst/>
          </a:prstGeom>
          <a:noFill/>
          <a:ln cap="flat" cmpd="sng" w="28575">
            <a:solidFill>
              <a:srgbClr val="E06666"/>
            </a:solidFill>
            <a:prstDash val="solid"/>
            <a:round/>
            <a:headEnd len="med" w="med" type="diamond"/>
            <a:tailEnd len="med" w="med" type="diamond"/>
          </a:ln>
        </p:spPr>
      </p:cxnSp>
      <p:sp>
        <p:nvSpPr>
          <p:cNvPr id="708" name="Google Shape;708;p81"/>
          <p:cNvSpPr/>
          <p:nvPr/>
        </p:nvSpPr>
        <p:spPr>
          <a:xfrm>
            <a:off x="5511750" y="1657400"/>
            <a:ext cx="458100" cy="675900"/>
          </a:xfrm>
          <a:prstGeom prst="roundRect">
            <a:avLst>
              <a:gd fmla="val 16667" name="adj"/>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9" name="Google Shape;709;p81"/>
          <p:cNvCxnSpPr/>
          <p:nvPr/>
        </p:nvCxnSpPr>
        <p:spPr>
          <a:xfrm flipH="1" rot="10800000">
            <a:off x="2574100" y="2887975"/>
            <a:ext cx="4907400" cy="1860900"/>
          </a:xfrm>
          <a:prstGeom prst="straightConnector1">
            <a:avLst/>
          </a:prstGeom>
          <a:noFill/>
          <a:ln cap="flat" cmpd="sng" w="28575">
            <a:solidFill>
              <a:srgbClr val="38761D"/>
            </a:solidFill>
            <a:prstDash val="dash"/>
            <a:round/>
            <a:headEnd len="med" w="med" type="diamond"/>
            <a:tailEnd len="med" w="med" type="diamond"/>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8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715" name="Google Shape;715;p8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16" name="Google Shape;716;p8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717" name="Google Shape;717;p82"/>
          <p:cNvPicPr preferRelativeResize="0"/>
          <p:nvPr/>
        </p:nvPicPr>
        <p:blipFill>
          <a:blip r:embed="rId4">
            <a:alphaModFix/>
          </a:blip>
          <a:stretch>
            <a:fillRect/>
          </a:stretch>
        </p:blipFill>
        <p:spPr>
          <a:xfrm>
            <a:off x="3648794" y="1296861"/>
            <a:ext cx="2862068" cy="1494388"/>
          </a:xfrm>
          <a:prstGeom prst="rect">
            <a:avLst/>
          </a:prstGeom>
          <a:noFill/>
          <a:ln>
            <a:noFill/>
          </a:ln>
        </p:spPr>
      </p:pic>
      <p:sp>
        <p:nvSpPr>
          <p:cNvPr id="718" name="Google Shape;718;p82"/>
          <p:cNvSpPr/>
          <p:nvPr/>
        </p:nvSpPr>
        <p:spPr>
          <a:xfrm>
            <a:off x="3617950" y="1705050"/>
            <a:ext cx="458100" cy="5727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9" name="Google Shape;719;p82"/>
          <p:cNvPicPr preferRelativeResize="0"/>
          <p:nvPr/>
        </p:nvPicPr>
        <p:blipFill>
          <a:blip r:embed="rId5">
            <a:alphaModFix/>
          </a:blip>
          <a:stretch>
            <a:fillRect/>
          </a:stretch>
        </p:blipFill>
        <p:spPr>
          <a:xfrm>
            <a:off x="2239625" y="2738450"/>
            <a:ext cx="5680400" cy="2292975"/>
          </a:xfrm>
          <a:prstGeom prst="rect">
            <a:avLst/>
          </a:prstGeom>
          <a:noFill/>
          <a:ln>
            <a:noFill/>
          </a:ln>
        </p:spPr>
      </p:pic>
      <p:sp>
        <p:nvSpPr>
          <p:cNvPr id="720" name="Google Shape;720;p82"/>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82"/>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82"/>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3" name="Google Shape;723;p82"/>
          <p:cNvCxnSpPr/>
          <p:nvPr/>
        </p:nvCxnSpPr>
        <p:spPr>
          <a:xfrm flipH="1" rot="10800000">
            <a:off x="2592075" y="2885500"/>
            <a:ext cx="4899600" cy="1856100"/>
          </a:xfrm>
          <a:prstGeom prst="straightConnector1">
            <a:avLst/>
          </a:prstGeom>
          <a:noFill/>
          <a:ln cap="flat" cmpd="sng" w="28575">
            <a:solidFill>
              <a:srgbClr val="E69138"/>
            </a:solidFill>
            <a:prstDash val="solid"/>
            <a:round/>
            <a:headEnd len="med" w="med" type="none"/>
            <a:tailEnd len="med" w="med" type="none"/>
          </a:ln>
        </p:spPr>
      </p:cxnSp>
      <p:cxnSp>
        <p:nvCxnSpPr>
          <p:cNvPr id="724" name="Google Shape;724;p82"/>
          <p:cNvCxnSpPr>
            <a:stCxn id="721" idx="4"/>
          </p:cNvCxnSpPr>
          <p:nvPr/>
        </p:nvCxnSpPr>
        <p:spPr>
          <a:xfrm flipH="1">
            <a:off x="4213150" y="3855300"/>
            <a:ext cx="1200" cy="276600"/>
          </a:xfrm>
          <a:prstGeom prst="straightConnector1">
            <a:avLst/>
          </a:prstGeom>
          <a:noFill/>
          <a:ln cap="flat" cmpd="sng" w="19050">
            <a:solidFill>
              <a:srgbClr val="E06666"/>
            </a:solidFill>
            <a:prstDash val="dash"/>
            <a:round/>
            <a:headEnd len="med" w="med" type="none"/>
            <a:tailEnd len="med" w="med" type="none"/>
          </a:ln>
        </p:spPr>
      </p:cxnSp>
      <p:cxnSp>
        <p:nvCxnSpPr>
          <p:cNvPr id="725" name="Google Shape;725;p82"/>
          <p:cNvCxnSpPr/>
          <p:nvPr/>
        </p:nvCxnSpPr>
        <p:spPr>
          <a:xfrm flipH="1">
            <a:off x="6015150" y="3023225"/>
            <a:ext cx="6600" cy="417900"/>
          </a:xfrm>
          <a:prstGeom prst="straightConnector1">
            <a:avLst/>
          </a:prstGeom>
          <a:noFill/>
          <a:ln cap="flat" cmpd="sng" w="19050">
            <a:solidFill>
              <a:srgbClr val="E06666"/>
            </a:solidFill>
            <a:prstDash val="dash"/>
            <a:round/>
            <a:headEnd len="med" w="med" type="none"/>
            <a:tailEnd len="med" w="med" type="none"/>
          </a:ln>
        </p:spPr>
      </p:cxnSp>
      <p:cxnSp>
        <p:nvCxnSpPr>
          <p:cNvPr id="726" name="Google Shape;726;p82"/>
          <p:cNvCxnSpPr>
            <a:stCxn id="722" idx="0"/>
          </p:cNvCxnSpPr>
          <p:nvPr/>
        </p:nvCxnSpPr>
        <p:spPr>
          <a:xfrm flipH="1" rot="10800000">
            <a:off x="5604075" y="3621625"/>
            <a:ext cx="9000" cy="377100"/>
          </a:xfrm>
          <a:prstGeom prst="straightConnector1">
            <a:avLst/>
          </a:prstGeom>
          <a:noFill/>
          <a:ln cap="flat" cmpd="sng" w="19050">
            <a:solidFill>
              <a:srgbClr val="E06666"/>
            </a:solidFill>
            <a:prstDash val="dash"/>
            <a:round/>
            <a:headEnd len="med" w="med" type="none"/>
            <a:tailEnd len="med" w="med" type="none"/>
          </a:ln>
        </p:spPr>
      </p:cxnSp>
      <p:sp>
        <p:nvSpPr>
          <p:cNvPr id="727" name="Google Shape;727;p82"/>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8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733" name="Google Shape;733;p8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 simple problems with one X feature we can easily solve for Betas values with an analytical solution.</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quickly solve a simple example problem, then later we will see that for multiple features we will need gradient descent.</a:t>
            </a:r>
            <a:endParaRPr sz="2900">
              <a:solidFill>
                <a:srgbClr val="434343"/>
              </a:solidFill>
              <a:latin typeface="Montserrat"/>
              <a:ea typeface="Montserrat"/>
              <a:cs typeface="Montserrat"/>
              <a:sym typeface="Montserrat"/>
            </a:endParaRPr>
          </a:p>
        </p:txBody>
      </p:sp>
      <p:pic>
        <p:nvPicPr>
          <p:cNvPr descr="watermark.jpg" id="734" name="Google Shape;734;p8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35" name="Google Shape;735;p8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3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Introduction to Linear Regression</a:t>
            </a:r>
            <a:endParaRPr b="1">
              <a:latin typeface="Montserrat"/>
              <a:ea typeface="Montserrat"/>
              <a:cs typeface="Montserrat"/>
              <a:sym typeface="Montserrat"/>
            </a:endParaRPr>
          </a:p>
        </p:txBody>
      </p:sp>
      <p:sp>
        <p:nvSpPr>
          <p:cNvPr id="139" name="Google Shape;139;p3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Algorithm Theory - Part One</a:t>
            </a:r>
            <a:endParaRPr sz="3900"/>
          </a:p>
          <a:p>
            <a:pPr indent="0" lvl="0" marL="0" rtl="0" algn="ctr">
              <a:spcBef>
                <a:spcPts val="0"/>
              </a:spcBef>
              <a:spcAft>
                <a:spcPts val="0"/>
              </a:spcAft>
              <a:buNone/>
            </a:pPr>
            <a:r>
              <a:rPr lang="en" sz="3900"/>
              <a:t>History and Motivation</a:t>
            </a:r>
            <a:endParaRPr sz="3900"/>
          </a:p>
        </p:txBody>
      </p:sp>
      <p:pic>
        <p:nvPicPr>
          <p:cNvPr descr="watermark.jpg" id="140" name="Google Shape;140;p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1" name="Google Shape;141;p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8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741" name="Google Shape;741;p8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As we expand to more than a single feature however, an analytical solution quickly becomes unscalable.</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Instead we shift focus on </a:t>
            </a:r>
            <a:r>
              <a:rPr b="1" lang="en" sz="2900">
                <a:solidFill>
                  <a:srgbClr val="434343"/>
                </a:solidFill>
                <a:latin typeface="Montserrat"/>
                <a:ea typeface="Montserrat"/>
                <a:cs typeface="Montserrat"/>
                <a:sym typeface="Montserrat"/>
              </a:rPr>
              <a:t>minimizing </a:t>
            </a:r>
            <a:r>
              <a:rPr lang="en" sz="2900">
                <a:solidFill>
                  <a:srgbClr val="434343"/>
                </a:solidFill>
                <a:latin typeface="Montserrat"/>
                <a:ea typeface="Montserrat"/>
                <a:cs typeface="Montserrat"/>
                <a:sym typeface="Montserrat"/>
              </a:rPr>
              <a:t>a </a:t>
            </a:r>
            <a:r>
              <a:rPr b="1" lang="en" sz="2900">
                <a:solidFill>
                  <a:srgbClr val="434343"/>
                </a:solidFill>
                <a:latin typeface="Montserrat"/>
                <a:ea typeface="Montserrat"/>
                <a:cs typeface="Montserrat"/>
                <a:sym typeface="Montserrat"/>
              </a:rPr>
              <a:t>cost function </a:t>
            </a:r>
            <a:r>
              <a:rPr lang="en" sz="2900">
                <a:solidFill>
                  <a:srgbClr val="434343"/>
                </a:solidFill>
                <a:latin typeface="Montserrat"/>
                <a:ea typeface="Montserrat"/>
                <a:cs typeface="Montserrat"/>
                <a:sym typeface="Montserrat"/>
              </a:rPr>
              <a:t>with </a:t>
            </a:r>
            <a:r>
              <a:rPr b="1" lang="en" sz="2900">
                <a:solidFill>
                  <a:srgbClr val="434343"/>
                </a:solidFill>
                <a:latin typeface="Montserrat"/>
                <a:ea typeface="Montserrat"/>
                <a:cs typeface="Montserrat"/>
                <a:sym typeface="Montserrat"/>
              </a:rPr>
              <a:t>gradient descent.</a:t>
            </a:r>
            <a:endParaRPr sz="2900">
              <a:solidFill>
                <a:srgbClr val="434343"/>
              </a:solidFill>
              <a:latin typeface="Montserrat"/>
              <a:ea typeface="Montserrat"/>
              <a:cs typeface="Montserrat"/>
              <a:sym typeface="Montserrat"/>
            </a:endParaRPr>
          </a:p>
        </p:txBody>
      </p:sp>
      <p:pic>
        <p:nvPicPr>
          <p:cNvPr descr="watermark.jpg" id="742" name="Google Shape;742;p8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43" name="Google Shape;743;p8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8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749" name="Google Shape;749;p8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use </a:t>
            </a:r>
            <a:r>
              <a:rPr b="1" lang="en" sz="2900">
                <a:solidFill>
                  <a:srgbClr val="434343"/>
                </a:solidFill>
                <a:latin typeface="Montserrat"/>
                <a:ea typeface="Montserrat"/>
                <a:cs typeface="Montserrat"/>
                <a:sym typeface="Montserrat"/>
              </a:rPr>
              <a:t>gradient descent </a:t>
            </a:r>
            <a:r>
              <a:rPr lang="en" sz="2900">
                <a:solidFill>
                  <a:srgbClr val="434343"/>
                </a:solidFill>
                <a:latin typeface="Montserrat"/>
                <a:ea typeface="Montserrat"/>
                <a:cs typeface="Montserrat"/>
                <a:sym typeface="Montserrat"/>
              </a:rPr>
              <a:t>to solve a </a:t>
            </a:r>
            <a:r>
              <a:rPr b="1" lang="en" sz="2900">
                <a:solidFill>
                  <a:srgbClr val="434343"/>
                </a:solidFill>
                <a:latin typeface="Montserrat"/>
                <a:ea typeface="Montserrat"/>
                <a:cs typeface="Montserrat"/>
                <a:sym typeface="Montserrat"/>
              </a:rPr>
              <a:t>cost function</a:t>
            </a:r>
            <a:r>
              <a:rPr lang="en" sz="2900">
                <a:solidFill>
                  <a:srgbClr val="434343"/>
                </a:solidFill>
                <a:latin typeface="Montserrat"/>
                <a:ea typeface="Montserrat"/>
                <a:cs typeface="Montserrat"/>
                <a:sym typeface="Montserrat"/>
              </a:rPr>
              <a:t> to calculate Beta values!</a:t>
            </a:r>
            <a:endParaRPr sz="2900">
              <a:solidFill>
                <a:srgbClr val="434343"/>
              </a:solidFill>
              <a:latin typeface="Montserrat"/>
              <a:ea typeface="Montserrat"/>
              <a:cs typeface="Montserrat"/>
              <a:sym typeface="Montserrat"/>
            </a:endParaRPr>
          </a:p>
        </p:txBody>
      </p:sp>
      <p:pic>
        <p:nvPicPr>
          <p:cNvPr descr="watermark.jpg" id="750" name="Google Shape;750;p8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51" name="Google Shape;751;p8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752" name="Google Shape;752;p85"/>
          <p:cNvPicPr preferRelativeResize="0"/>
          <p:nvPr/>
        </p:nvPicPr>
        <p:blipFill>
          <a:blip r:embed="rId4">
            <a:alphaModFix/>
          </a:blip>
          <a:stretch>
            <a:fillRect/>
          </a:stretch>
        </p:blipFill>
        <p:spPr>
          <a:xfrm>
            <a:off x="2239621" y="2552650"/>
            <a:ext cx="4038175" cy="21084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8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758" name="Google Shape;758;p8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We’ll work on developing a cost function to minimize in the next lectures!</a:t>
            </a:r>
            <a:endParaRPr sz="2900">
              <a:solidFill>
                <a:srgbClr val="434343"/>
              </a:solidFill>
              <a:latin typeface="Montserrat"/>
              <a:ea typeface="Montserrat"/>
              <a:cs typeface="Montserrat"/>
              <a:sym typeface="Montserrat"/>
            </a:endParaRPr>
          </a:p>
        </p:txBody>
      </p:sp>
      <p:pic>
        <p:nvPicPr>
          <p:cNvPr descr="watermark.jpg" id="759" name="Google Shape;759;p8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60" name="Google Shape;760;p8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761" name="Google Shape;761;p86"/>
          <p:cNvPicPr preferRelativeResize="0"/>
          <p:nvPr/>
        </p:nvPicPr>
        <p:blipFill>
          <a:blip r:embed="rId4">
            <a:alphaModFix/>
          </a:blip>
          <a:stretch>
            <a:fillRect/>
          </a:stretch>
        </p:blipFill>
        <p:spPr>
          <a:xfrm>
            <a:off x="2239621" y="2552650"/>
            <a:ext cx="4038175" cy="21084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8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Introduction to Linear Regression</a:t>
            </a:r>
            <a:endParaRPr b="1">
              <a:latin typeface="Montserrat"/>
              <a:ea typeface="Montserrat"/>
              <a:cs typeface="Montserrat"/>
              <a:sym typeface="Montserrat"/>
            </a:endParaRPr>
          </a:p>
        </p:txBody>
      </p:sp>
      <p:sp>
        <p:nvSpPr>
          <p:cNvPr id="767" name="Google Shape;767;p8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Algorithm Theory - Part Three</a:t>
            </a:r>
            <a:endParaRPr sz="3900"/>
          </a:p>
          <a:p>
            <a:pPr indent="0" lvl="0" marL="0" rtl="0" algn="ctr">
              <a:spcBef>
                <a:spcPts val="0"/>
              </a:spcBef>
              <a:spcAft>
                <a:spcPts val="0"/>
              </a:spcAft>
              <a:buNone/>
            </a:pPr>
            <a:r>
              <a:rPr lang="en" sz="3900"/>
              <a:t>Cost Function</a:t>
            </a:r>
            <a:endParaRPr sz="3900"/>
          </a:p>
        </p:txBody>
      </p:sp>
      <p:pic>
        <p:nvPicPr>
          <p:cNvPr descr="watermark.jpg" id="768" name="Google Shape;768;p8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69" name="Google Shape;769;p8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8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775" name="Google Shape;775;p88"/>
          <p:cNvSpPr txBox="1"/>
          <p:nvPr>
            <p:ph idx="1" type="body"/>
          </p:nvPr>
        </p:nvSpPr>
        <p:spPr>
          <a:xfrm>
            <a:off x="311700" y="1152475"/>
            <a:ext cx="88323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we know so far:</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Linear Relationships</a:t>
            </a:r>
            <a:endParaRPr sz="2900">
              <a:solidFill>
                <a:srgbClr val="434343"/>
              </a:solidFill>
              <a:latin typeface="Montserrat"/>
              <a:ea typeface="Montserrat"/>
              <a:cs typeface="Montserrat"/>
              <a:sym typeface="Montserrat"/>
            </a:endParaRPr>
          </a:p>
          <a:p>
            <a:pPr indent="-412750" lvl="2"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y</a:t>
            </a:r>
            <a:r>
              <a:rPr lang="en" sz="2900">
                <a:solidFill>
                  <a:srgbClr val="434343"/>
                </a:solidFill>
                <a:latin typeface="Montserrat"/>
                <a:ea typeface="Montserrat"/>
                <a:cs typeface="Montserrat"/>
                <a:sym typeface="Montserrat"/>
              </a:rPr>
              <a:t> = mx+b</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OLS</a:t>
            </a:r>
            <a:endParaRPr sz="2900">
              <a:solidFill>
                <a:srgbClr val="434343"/>
              </a:solidFill>
              <a:latin typeface="Montserrat"/>
              <a:ea typeface="Montserrat"/>
              <a:cs typeface="Montserrat"/>
              <a:sym typeface="Montserrat"/>
            </a:endParaRPr>
          </a:p>
          <a:p>
            <a:pPr indent="-412750" lvl="2"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Solve simple linear regression</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Not scalable for multiple features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Translating real data to Matrix Notation</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Generalized formula for Beta coefficients</a:t>
            </a:r>
            <a:endParaRPr sz="2900">
              <a:solidFill>
                <a:srgbClr val="434343"/>
              </a:solidFill>
              <a:latin typeface="Montserrat"/>
              <a:ea typeface="Montserrat"/>
              <a:cs typeface="Montserrat"/>
              <a:sym typeface="Montserrat"/>
            </a:endParaRPr>
          </a:p>
        </p:txBody>
      </p:sp>
      <p:pic>
        <p:nvPicPr>
          <p:cNvPr descr="watermark.jpg" id="776" name="Google Shape;776;p8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77" name="Google Shape;777;p8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8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783" name="Google Shape;783;p8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we are searching for Beta values for a best-fit line.</a:t>
            </a:r>
            <a:endParaRPr sz="2900">
              <a:solidFill>
                <a:srgbClr val="434343"/>
              </a:solidFill>
              <a:latin typeface="Montserrat"/>
              <a:ea typeface="Montserrat"/>
              <a:cs typeface="Montserrat"/>
              <a:sym typeface="Montserrat"/>
            </a:endParaRPr>
          </a:p>
        </p:txBody>
      </p:sp>
      <p:pic>
        <p:nvPicPr>
          <p:cNvPr descr="watermark.jpg" id="784" name="Google Shape;784;p8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85" name="Google Shape;785;p8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786" name="Google Shape;786;p89"/>
          <p:cNvPicPr preferRelativeResize="0"/>
          <p:nvPr/>
        </p:nvPicPr>
        <p:blipFill>
          <a:blip r:embed="rId4">
            <a:alphaModFix/>
          </a:blip>
          <a:stretch>
            <a:fillRect/>
          </a:stretch>
        </p:blipFill>
        <p:spPr>
          <a:xfrm>
            <a:off x="2239621" y="2552650"/>
            <a:ext cx="4038175" cy="21084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9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792" name="Google Shape;792;p9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equation below simply defines our line, but how to choose beta coefficients?</a:t>
            </a:r>
            <a:endParaRPr sz="2900">
              <a:solidFill>
                <a:srgbClr val="434343"/>
              </a:solidFill>
              <a:latin typeface="Montserrat"/>
              <a:ea typeface="Montserrat"/>
              <a:cs typeface="Montserrat"/>
              <a:sym typeface="Montserrat"/>
            </a:endParaRPr>
          </a:p>
        </p:txBody>
      </p:sp>
      <p:pic>
        <p:nvPicPr>
          <p:cNvPr descr="watermark.jpg" id="793" name="Google Shape;793;p9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94" name="Google Shape;794;p9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795" name="Google Shape;795;p90"/>
          <p:cNvPicPr preferRelativeResize="0"/>
          <p:nvPr/>
        </p:nvPicPr>
        <p:blipFill>
          <a:blip r:embed="rId4">
            <a:alphaModFix/>
          </a:blip>
          <a:stretch>
            <a:fillRect/>
          </a:stretch>
        </p:blipFill>
        <p:spPr>
          <a:xfrm>
            <a:off x="2239621" y="2552650"/>
            <a:ext cx="4038175" cy="21084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9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801" name="Google Shape;801;p9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We’ve decided to define a “best-fit” as </a:t>
            </a:r>
            <a:r>
              <a:rPr b="1" lang="en" sz="2900">
                <a:solidFill>
                  <a:srgbClr val="434343"/>
                </a:solidFill>
                <a:latin typeface="Montserrat"/>
                <a:ea typeface="Montserrat"/>
                <a:cs typeface="Montserrat"/>
                <a:sym typeface="Montserrat"/>
              </a:rPr>
              <a:t>minimizing</a:t>
            </a:r>
            <a:r>
              <a:rPr b="1" lang="en" sz="2900">
                <a:solidFill>
                  <a:srgbClr val="434343"/>
                </a:solidFill>
                <a:latin typeface="Montserrat"/>
                <a:ea typeface="Montserrat"/>
                <a:cs typeface="Montserrat"/>
                <a:sym typeface="Montserrat"/>
              </a:rPr>
              <a:t> the squared error.</a:t>
            </a:r>
            <a:endParaRPr b="1" sz="2900">
              <a:solidFill>
                <a:srgbClr val="434343"/>
              </a:solidFill>
              <a:latin typeface="Montserrat"/>
              <a:ea typeface="Montserrat"/>
              <a:cs typeface="Montserrat"/>
              <a:sym typeface="Montserrat"/>
            </a:endParaRPr>
          </a:p>
          <a:p>
            <a:pPr indent="0" lvl="0" marL="0" marR="0" rtl="0" algn="l">
              <a:lnSpc>
                <a:spcPct val="100000"/>
              </a:lnSpc>
              <a:spcBef>
                <a:spcPts val="1600"/>
              </a:spcBef>
              <a:spcAft>
                <a:spcPts val="1600"/>
              </a:spcAft>
              <a:buNone/>
            </a:pPr>
            <a:r>
              <a:rPr b="1" lang="en" sz="2900">
                <a:solidFill>
                  <a:srgbClr val="434343"/>
                </a:solidFill>
                <a:latin typeface="Montserrat"/>
                <a:ea typeface="Montserrat"/>
                <a:cs typeface="Montserrat"/>
                <a:sym typeface="Montserrat"/>
              </a:rPr>
              <a:t> </a:t>
            </a:r>
            <a:endParaRPr b="1" sz="2900">
              <a:solidFill>
                <a:srgbClr val="434343"/>
              </a:solidFill>
              <a:latin typeface="Montserrat"/>
              <a:ea typeface="Montserrat"/>
              <a:cs typeface="Montserrat"/>
              <a:sym typeface="Montserrat"/>
            </a:endParaRPr>
          </a:p>
        </p:txBody>
      </p:sp>
      <p:pic>
        <p:nvPicPr>
          <p:cNvPr descr="watermark.jpg" id="802" name="Google Shape;802;p9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03" name="Google Shape;803;p9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04" name="Google Shape;804;p91"/>
          <p:cNvPicPr preferRelativeResize="0"/>
          <p:nvPr/>
        </p:nvPicPr>
        <p:blipFill>
          <a:blip r:embed="rId4">
            <a:alphaModFix/>
          </a:blip>
          <a:stretch>
            <a:fillRect/>
          </a:stretch>
        </p:blipFill>
        <p:spPr>
          <a:xfrm>
            <a:off x="2239621" y="2552650"/>
            <a:ext cx="4038175" cy="21084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9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810" name="Google Shape;810;p9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residual error for some row</a:t>
            </a:r>
            <a:r>
              <a:rPr b="1" i="1" lang="en" sz="2900">
                <a:solidFill>
                  <a:srgbClr val="434343"/>
                </a:solidFill>
                <a:latin typeface="Montserrat"/>
                <a:ea typeface="Montserrat"/>
                <a:cs typeface="Montserrat"/>
                <a:sym typeface="Montserrat"/>
              </a:rPr>
              <a:t> j</a:t>
            </a:r>
            <a:r>
              <a:rPr lang="en" sz="2900">
                <a:solidFill>
                  <a:srgbClr val="434343"/>
                </a:solidFill>
                <a:latin typeface="Montserrat"/>
                <a:ea typeface="Montserrat"/>
                <a:cs typeface="Montserrat"/>
                <a:sym typeface="Montserrat"/>
              </a:rPr>
              <a:t> is:</a:t>
            </a:r>
            <a:endParaRPr b="1" sz="2900">
              <a:solidFill>
                <a:srgbClr val="434343"/>
              </a:solidFill>
              <a:latin typeface="Montserrat"/>
              <a:ea typeface="Montserrat"/>
              <a:cs typeface="Montserrat"/>
              <a:sym typeface="Montserrat"/>
            </a:endParaRPr>
          </a:p>
        </p:txBody>
      </p:sp>
      <p:pic>
        <p:nvPicPr>
          <p:cNvPr descr="watermark.jpg" id="811" name="Google Shape;811;p9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12" name="Google Shape;812;p9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13" name="Google Shape;813;p92"/>
          <p:cNvPicPr preferRelativeResize="0"/>
          <p:nvPr/>
        </p:nvPicPr>
        <p:blipFill rotWithShape="1">
          <a:blip r:embed="rId4">
            <a:alphaModFix/>
          </a:blip>
          <a:srcRect b="63568" l="52512" r="27462" t="15146"/>
          <a:stretch/>
        </p:blipFill>
        <p:spPr>
          <a:xfrm>
            <a:off x="4921500" y="2238775"/>
            <a:ext cx="1313050" cy="69902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9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819" name="Google Shape;819;p9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Squared Error for some row </a:t>
            </a:r>
            <a:r>
              <a:rPr b="1" i="1" lang="en" sz="2900">
                <a:solidFill>
                  <a:srgbClr val="434343"/>
                </a:solidFill>
                <a:latin typeface="Montserrat"/>
                <a:ea typeface="Montserrat"/>
                <a:cs typeface="Montserrat"/>
                <a:sym typeface="Montserrat"/>
              </a:rPr>
              <a:t>j</a:t>
            </a:r>
            <a:r>
              <a:rPr lang="en" sz="2900">
                <a:solidFill>
                  <a:srgbClr val="434343"/>
                </a:solidFill>
                <a:latin typeface="Montserrat"/>
                <a:ea typeface="Montserrat"/>
                <a:cs typeface="Montserrat"/>
                <a:sym typeface="Montserrat"/>
              </a:rPr>
              <a:t> is then</a:t>
            </a:r>
            <a:r>
              <a:rPr lang="en" sz="2900">
                <a:solidFill>
                  <a:srgbClr val="434343"/>
                </a:solidFill>
                <a:latin typeface="Montserrat"/>
                <a:ea typeface="Montserrat"/>
                <a:cs typeface="Montserrat"/>
                <a:sym typeface="Montserrat"/>
              </a:rPr>
              <a:t>:</a:t>
            </a:r>
            <a:endParaRPr b="1" sz="2900">
              <a:solidFill>
                <a:srgbClr val="434343"/>
              </a:solidFill>
              <a:latin typeface="Montserrat"/>
              <a:ea typeface="Montserrat"/>
              <a:cs typeface="Montserrat"/>
              <a:sym typeface="Montserrat"/>
            </a:endParaRPr>
          </a:p>
        </p:txBody>
      </p:sp>
      <p:pic>
        <p:nvPicPr>
          <p:cNvPr descr="watermark.jpg" id="820" name="Google Shape;820;p9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21" name="Google Shape;821;p9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22" name="Google Shape;822;p93"/>
          <p:cNvPicPr preferRelativeResize="0"/>
          <p:nvPr/>
        </p:nvPicPr>
        <p:blipFill rotWithShape="1">
          <a:blip r:embed="rId4">
            <a:alphaModFix/>
          </a:blip>
          <a:srcRect b="58680" l="48982" r="20187" t="10689"/>
          <a:stretch/>
        </p:blipFill>
        <p:spPr>
          <a:xfrm>
            <a:off x="4690075" y="2092350"/>
            <a:ext cx="2021499" cy="10058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3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7" name="Google Shape;147;p3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Before we do any coding, we will have a deep dive into </a:t>
            </a:r>
            <a:r>
              <a:rPr lang="en" sz="2900">
                <a:solidFill>
                  <a:srgbClr val="434343"/>
                </a:solidFill>
                <a:latin typeface="Montserrat"/>
                <a:ea typeface="Montserrat"/>
                <a:cs typeface="Montserrat"/>
                <a:sym typeface="Montserrat"/>
              </a:rPr>
              <a:t>building</a:t>
            </a:r>
            <a:r>
              <a:rPr lang="en" sz="2900">
                <a:solidFill>
                  <a:srgbClr val="434343"/>
                </a:solidFill>
                <a:latin typeface="Montserrat"/>
                <a:ea typeface="Montserrat"/>
                <a:cs typeface="Montserrat"/>
                <a:sym typeface="Montserrat"/>
              </a:rPr>
              <a:t> out an intuition of the theory and motivation behind Linear Regression.</a:t>
            </a:r>
            <a:endParaRPr sz="2900">
              <a:solidFill>
                <a:srgbClr val="434343"/>
              </a:solidFill>
              <a:latin typeface="Montserrat"/>
              <a:ea typeface="Montserrat"/>
              <a:cs typeface="Montserrat"/>
              <a:sym typeface="Montserrat"/>
            </a:endParaRPr>
          </a:p>
        </p:txBody>
      </p:sp>
      <p:pic>
        <p:nvPicPr>
          <p:cNvPr descr="watermark.jpg" id="148" name="Google Shape;148;p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9" name="Google Shape;149;p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9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828" name="Google Shape;828;p9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Sum of </a:t>
            </a:r>
            <a:r>
              <a:rPr lang="en" sz="2900">
                <a:solidFill>
                  <a:srgbClr val="434343"/>
                </a:solidFill>
                <a:latin typeface="Montserrat"/>
                <a:ea typeface="Montserrat"/>
                <a:cs typeface="Montserrat"/>
                <a:sym typeface="Montserrat"/>
              </a:rPr>
              <a:t>squared</a:t>
            </a:r>
            <a:r>
              <a:rPr lang="en" sz="2900">
                <a:solidFill>
                  <a:srgbClr val="434343"/>
                </a:solidFill>
                <a:latin typeface="Montserrat"/>
                <a:ea typeface="Montserrat"/>
                <a:cs typeface="Montserrat"/>
                <a:sym typeface="Montserrat"/>
              </a:rPr>
              <a:t> errors for </a:t>
            </a:r>
            <a:r>
              <a:rPr b="1" lang="en" sz="2900">
                <a:solidFill>
                  <a:srgbClr val="434343"/>
                </a:solidFill>
                <a:latin typeface="Montserrat"/>
                <a:ea typeface="Montserrat"/>
                <a:cs typeface="Montserrat"/>
                <a:sym typeface="Montserrat"/>
              </a:rPr>
              <a:t>m </a:t>
            </a:r>
            <a:r>
              <a:rPr lang="en" sz="2900">
                <a:solidFill>
                  <a:srgbClr val="434343"/>
                </a:solidFill>
                <a:latin typeface="Montserrat"/>
                <a:ea typeface="Montserrat"/>
                <a:cs typeface="Montserrat"/>
                <a:sym typeface="Montserrat"/>
              </a:rPr>
              <a:t>rows</a:t>
            </a:r>
            <a:r>
              <a:rPr lang="en" sz="2900">
                <a:solidFill>
                  <a:srgbClr val="434343"/>
                </a:solidFill>
                <a:latin typeface="Montserrat"/>
                <a:ea typeface="Montserrat"/>
                <a:cs typeface="Montserrat"/>
                <a:sym typeface="Montserrat"/>
              </a:rPr>
              <a:t> is then:</a:t>
            </a:r>
            <a:endParaRPr b="1" sz="2900">
              <a:solidFill>
                <a:srgbClr val="434343"/>
              </a:solidFill>
              <a:latin typeface="Montserrat"/>
              <a:ea typeface="Montserrat"/>
              <a:cs typeface="Montserrat"/>
              <a:sym typeface="Montserrat"/>
            </a:endParaRPr>
          </a:p>
        </p:txBody>
      </p:sp>
      <p:pic>
        <p:nvPicPr>
          <p:cNvPr descr="watermark.jpg" id="829" name="Google Shape;829;p9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30" name="Google Shape;830;p9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31" name="Google Shape;831;p94"/>
          <p:cNvPicPr preferRelativeResize="0"/>
          <p:nvPr/>
        </p:nvPicPr>
        <p:blipFill rotWithShape="1">
          <a:blip r:embed="rId4">
            <a:alphaModFix/>
          </a:blip>
          <a:srcRect b="51051" l="37530" r="20186" t="9252"/>
          <a:stretch/>
        </p:blipFill>
        <p:spPr>
          <a:xfrm>
            <a:off x="3939100" y="2045125"/>
            <a:ext cx="2772476" cy="13035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9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837" name="Google Shape;837;p9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Average squared error for </a:t>
            </a:r>
            <a:r>
              <a:rPr b="1" lang="en" sz="2900">
                <a:solidFill>
                  <a:srgbClr val="434343"/>
                </a:solidFill>
                <a:latin typeface="Montserrat"/>
                <a:ea typeface="Montserrat"/>
                <a:cs typeface="Montserrat"/>
                <a:sym typeface="Montserrat"/>
              </a:rPr>
              <a:t>m </a:t>
            </a:r>
            <a:r>
              <a:rPr lang="en" sz="2900">
                <a:solidFill>
                  <a:srgbClr val="434343"/>
                </a:solidFill>
                <a:latin typeface="Montserrat"/>
                <a:ea typeface="Montserrat"/>
                <a:cs typeface="Montserrat"/>
                <a:sym typeface="Montserrat"/>
              </a:rPr>
              <a:t>rows</a:t>
            </a:r>
            <a:r>
              <a:rPr b="1" lang="en" sz="2900">
                <a:solidFill>
                  <a:srgbClr val="434343"/>
                </a:solidFill>
                <a:latin typeface="Montserrat"/>
                <a:ea typeface="Montserrat"/>
                <a:cs typeface="Montserrat"/>
                <a:sym typeface="Montserrat"/>
              </a:rPr>
              <a:t> </a:t>
            </a:r>
            <a:r>
              <a:rPr lang="en" sz="2900">
                <a:solidFill>
                  <a:srgbClr val="434343"/>
                </a:solidFill>
                <a:latin typeface="Montserrat"/>
                <a:ea typeface="Montserrat"/>
                <a:cs typeface="Montserrat"/>
                <a:sym typeface="Montserrat"/>
              </a:rPr>
              <a:t>is then:</a:t>
            </a:r>
            <a:endParaRPr b="1" sz="2900">
              <a:solidFill>
                <a:srgbClr val="434343"/>
              </a:solidFill>
              <a:latin typeface="Montserrat"/>
              <a:ea typeface="Montserrat"/>
              <a:cs typeface="Montserrat"/>
              <a:sym typeface="Montserrat"/>
            </a:endParaRPr>
          </a:p>
        </p:txBody>
      </p:sp>
      <p:pic>
        <p:nvPicPr>
          <p:cNvPr descr="watermark.jpg" id="838" name="Google Shape;838;p9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39" name="Google Shape;839;p9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40" name="Google Shape;840;p95"/>
          <p:cNvPicPr preferRelativeResize="0"/>
          <p:nvPr/>
        </p:nvPicPr>
        <p:blipFill rotWithShape="1">
          <a:blip r:embed="rId4">
            <a:alphaModFix/>
          </a:blip>
          <a:srcRect b="51051" l="24637" r="20184" t="9252"/>
          <a:stretch/>
        </p:blipFill>
        <p:spPr>
          <a:xfrm>
            <a:off x="3093650" y="2045125"/>
            <a:ext cx="3617927" cy="1303575"/>
          </a:xfrm>
          <a:prstGeom prst="rect">
            <a:avLst/>
          </a:prstGeom>
          <a:noFill/>
          <a:ln>
            <a:noFill/>
          </a:ln>
        </p:spPr>
      </p:pic>
      <p:sp>
        <p:nvSpPr>
          <p:cNvPr id="841" name="Google Shape;841;p95"/>
          <p:cNvSpPr/>
          <p:nvPr/>
        </p:nvSpPr>
        <p:spPr>
          <a:xfrm>
            <a:off x="3150325" y="2692200"/>
            <a:ext cx="212400" cy="434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9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847" name="Google Shape;847;p9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Exactly what we need for a </a:t>
            </a:r>
            <a:r>
              <a:rPr b="1" lang="en" sz="2900">
                <a:solidFill>
                  <a:srgbClr val="434343"/>
                </a:solidFill>
                <a:latin typeface="Montserrat"/>
                <a:ea typeface="Montserrat"/>
                <a:cs typeface="Montserrat"/>
                <a:sym typeface="Montserrat"/>
              </a:rPr>
              <a:t>cost function</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848" name="Google Shape;848;p9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49" name="Google Shape;849;p9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50" name="Google Shape;850;p96"/>
          <p:cNvPicPr preferRelativeResize="0"/>
          <p:nvPr/>
        </p:nvPicPr>
        <p:blipFill rotWithShape="1">
          <a:blip r:embed="rId4">
            <a:alphaModFix/>
          </a:blip>
          <a:srcRect b="51051" l="24637" r="20184" t="9252"/>
          <a:stretch/>
        </p:blipFill>
        <p:spPr>
          <a:xfrm>
            <a:off x="3093650" y="2045125"/>
            <a:ext cx="3617927" cy="1303575"/>
          </a:xfrm>
          <a:prstGeom prst="rect">
            <a:avLst/>
          </a:prstGeom>
          <a:noFill/>
          <a:ln>
            <a:noFill/>
          </a:ln>
        </p:spPr>
      </p:pic>
      <p:sp>
        <p:nvSpPr>
          <p:cNvPr id="851" name="Google Shape;851;p96"/>
          <p:cNvSpPr/>
          <p:nvPr/>
        </p:nvSpPr>
        <p:spPr>
          <a:xfrm>
            <a:off x="3150325" y="2692200"/>
            <a:ext cx="212400" cy="434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9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857" name="Google Shape;857;p9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Begin by defining a cost function </a:t>
            </a:r>
            <a:r>
              <a:rPr b="1" lang="en" sz="2900">
                <a:solidFill>
                  <a:srgbClr val="434343"/>
                </a:solidFill>
                <a:latin typeface="Montserrat"/>
                <a:ea typeface="Montserrat"/>
                <a:cs typeface="Montserrat"/>
                <a:sym typeface="Montserrat"/>
              </a:rPr>
              <a:t>J.</a:t>
            </a:r>
            <a:endParaRPr b="1" sz="2900">
              <a:solidFill>
                <a:srgbClr val="434343"/>
              </a:solidFill>
              <a:latin typeface="Montserrat"/>
              <a:ea typeface="Montserrat"/>
              <a:cs typeface="Montserrat"/>
              <a:sym typeface="Montserrat"/>
            </a:endParaRPr>
          </a:p>
        </p:txBody>
      </p:sp>
      <p:pic>
        <p:nvPicPr>
          <p:cNvPr descr="watermark.jpg" id="858" name="Google Shape;858;p9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59" name="Google Shape;859;p9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60" name="Google Shape;860;p97"/>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861" name="Google Shape;861;p97"/>
          <p:cNvSpPr/>
          <p:nvPr/>
        </p:nvSpPr>
        <p:spPr>
          <a:xfrm>
            <a:off x="2500875" y="1851650"/>
            <a:ext cx="5262300" cy="299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9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867" name="Google Shape;867;p9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68" name="Google Shape;868;p9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69" name="Google Shape;869;p98"/>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870" name="Google Shape;870;p98"/>
          <p:cNvSpPr/>
          <p:nvPr/>
        </p:nvSpPr>
        <p:spPr>
          <a:xfrm>
            <a:off x="2500875" y="1851650"/>
            <a:ext cx="5262300" cy="299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9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 </a:t>
            </a:r>
            <a:r>
              <a:rPr b="1" lang="en" sz="2900">
                <a:solidFill>
                  <a:srgbClr val="434343"/>
                </a:solidFill>
                <a:latin typeface="Montserrat"/>
                <a:ea typeface="Montserrat"/>
                <a:cs typeface="Montserrat"/>
                <a:sym typeface="Montserrat"/>
              </a:rPr>
              <a:t>cost function </a:t>
            </a:r>
            <a:r>
              <a:rPr lang="en" sz="2900">
                <a:solidFill>
                  <a:srgbClr val="434343"/>
                </a:solidFill>
                <a:latin typeface="Montserrat"/>
                <a:ea typeface="Montserrat"/>
                <a:cs typeface="Montserrat"/>
                <a:sym typeface="Montserrat"/>
              </a:rPr>
              <a:t>is defined by some measure of error.</a:t>
            </a:r>
            <a:endParaRPr sz="2900">
              <a:solidFill>
                <a:srgbClr val="434343"/>
              </a:solidFill>
              <a:latin typeface="Montserrat"/>
              <a:ea typeface="Montserrat"/>
              <a:cs typeface="Montserrat"/>
              <a:sym typeface="Montserrat"/>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9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877" name="Google Shape;877;p9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78" name="Google Shape;878;p9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79" name="Google Shape;879;p99"/>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880" name="Google Shape;880;p99"/>
          <p:cNvSpPr/>
          <p:nvPr/>
        </p:nvSpPr>
        <p:spPr>
          <a:xfrm>
            <a:off x="2500875" y="1851650"/>
            <a:ext cx="5262300" cy="299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9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means we wish to </a:t>
            </a:r>
            <a:r>
              <a:rPr b="1" lang="en" sz="2900">
                <a:solidFill>
                  <a:srgbClr val="434343"/>
                </a:solidFill>
                <a:latin typeface="Montserrat"/>
                <a:ea typeface="Montserrat"/>
                <a:cs typeface="Montserrat"/>
                <a:sym typeface="Montserrat"/>
              </a:rPr>
              <a:t>minimize </a:t>
            </a:r>
            <a:r>
              <a:rPr lang="en" sz="2900">
                <a:solidFill>
                  <a:srgbClr val="434343"/>
                </a:solidFill>
                <a:latin typeface="Montserrat"/>
                <a:ea typeface="Montserrat"/>
                <a:cs typeface="Montserrat"/>
                <a:sym typeface="Montserrat"/>
              </a:rPr>
              <a:t>the cost function.</a:t>
            </a:r>
            <a:endParaRPr sz="2900">
              <a:solidFill>
                <a:srgbClr val="434343"/>
              </a:solidFill>
              <a:latin typeface="Montserrat"/>
              <a:ea typeface="Montserrat"/>
              <a:cs typeface="Montserrat"/>
              <a:sym typeface="Montserrat"/>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10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887" name="Google Shape;887;p10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88" name="Google Shape;888;p10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89" name="Google Shape;889;p100"/>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890" name="Google Shape;890;p100"/>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00"/>
          <p:cNvSpPr txBox="1"/>
          <p:nvPr>
            <p:ph idx="1" type="body"/>
          </p:nvPr>
        </p:nvSpPr>
        <p:spPr>
          <a:xfrm>
            <a:off x="311700" y="1152475"/>
            <a:ext cx="8684100" cy="11430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Our cost function can be defined by the squared error:</a:t>
            </a:r>
            <a:endParaRPr sz="2900">
              <a:solidFill>
                <a:srgbClr val="434343"/>
              </a:solidFill>
              <a:latin typeface="Montserrat"/>
              <a:ea typeface="Montserrat"/>
              <a:cs typeface="Montserrat"/>
              <a:sym typeface="Montserrat"/>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0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897" name="Google Shape;897;p10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98" name="Google Shape;898;p10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99" name="Google Shape;899;p101"/>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900" name="Google Shape;900;p101"/>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0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Note lowercase </a:t>
            </a:r>
            <a:r>
              <a:rPr b="1" i="1" lang="en" sz="2900">
                <a:solidFill>
                  <a:srgbClr val="434343"/>
                </a:solidFill>
                <a:latin typeface="Georgia"/>
                <a:ea typeface="Georgia"/>
                <a:cs typeface="Georgia"/>
                <a:sym typeface="Georgia"/>
              </a:rPr>
              <a:t>j</a:t>
            </a:r>
            <a:r>
              <a:rPr lang="en" sz="2900">
                <a:solidFill>
                  <a:srgbClr val="434343"/>
                </a:solidFill>
                <a:latin typeface="Montserrat"/>
                <a:ea typeface="Montserrat"/>
                <a:cs typeface="Montserrat"/>
                <a:sym typeface="Montserrat"/>
              </a:rPr>
              <a:t> is the specific data row.</a:t>
            </a:r>
            <a:endParaRPr sz="2900">
              <a:solidFill>
                <a:srgbClr val="434343"/>
              </a:solidFill>
              <a:latin typeface="Montserrat"/>
              <a:ea typeface="Montserrat"/>
              <a:cs typeface="Montserrat"/>
              <a:sym typeface="Montserrat"/>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0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907" name="Google Shape;907;p10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08" name="Google Shape;908;p10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09" name="Google Shape;909;p102"/>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910" name="Google Shape;910;p102"/>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0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Want to minimize cost for set of Betas.</a:t>
            </a:r>
            <a:endParaRPr sz="2900">
              <a:solidFill>
                <a:srgbClr val="434343"/>
              </a:solidFill>
              <a:latin typeface="Montserrat"/>
              <a:ea typeface="Montserrat"/>
              <a:cs typeface="Montserrat"/>
              <a:sym typeface="Montserrat"/>
            </a:endParaRPr>
          </a:p>
        </p:txBody>
      </p:sp>
      <p:sp>
        <p:nvSpPr>
          <p:cNvPr id="912" name="Google Shape;912;p102"/>
          <p:cNvSpPr/>
          <p:nvPr/>
        </p:nvSpPr>
        <p:spPr>
          <a:xfrm>
            <a:off x="1357875" y="1901950"/>
            <a:ext cx="1143000" cy="1298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0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918" name="Google Shape;918;p10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19" name="Google Shape;919;p10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20" name="Google Shape;920;p103"/>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921" name="Google Shape;921;p103"/>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0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Error between real </a:t>
            </a:r>
            <a:r>
              <a:rPr b="1" lang="en" sz="2900">
                <a:solidFill>
                  <a:srgbClr val="434343"/>
                </a:solidFill>
                <a:latin typeface="Montserrat"/>
                <a:ea typeface="Montserrat"/>
                <a:cs typeface="Montserrat"/>
                <a:sym typeface="Montserrat"/>
              </a:rPr>
              <a:t>y </a:t>
            </a:r>
            <a:r>
              <a:rPr lang="en" sz="2900">
                <a:solidFill>
                  <a:srgbClr val="434343"/>
                </a:solidFill>
                <a:latin typeface="Montserrat"/>
                <a:ea typeface="Montserrat"/>
                <a:cs typeface="Montserrat"/>
                <a:sym typeface="Montserrat"/>
              </a:rPr>
              <a:t>and predicted </a:t>
            </a:r>
            <a:r>
              <a:rPr b="1" lang="en" sz="2900">
                <a:solidFill>
                  <a:srgbClr val="434343"/>
                </a:solidFill>
                <a:latin typeface="Montserrat"/>
                <a:ea typeface="Montserrat"/>
                <a:cs typeface="Montserrat"/>
                <a:sym typeface="Montserrat"/>
              </a:rPr>
              <a:t>ŷ</a:t>
            </a:r>
            <a:endParaRPr b="1" sz="2900">
              <a:solidFill>
                <a:srgbClr val="434343"/>
              </a:solidFill>
              <a:latin typeface="Montserrat"/>
              <a:ea typeface="Montserrat"/>
              <a:cs typeface="Montserrat"/>
              <a:sym typeface="Montserrat"/>
            </a:endParaRPr>
          </a:p>
        </p:txBody>
      </p:sp>
      <p:sp>
        <p:nvSpPr>
          <p:cNvPr id="923" name="Google Shape;923;p103"/>
          <p:cNvSpPr/>
          <p:nvPr/>
        </p:nvSpPr>
        <p:spPr>
          <a:xfrm>
            <a:off x="4690850" y="2253975"/>
            <a:ext cx="1298400" cy="7041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55" name="Google Shape;155;p3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will include understanding:</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Brief History</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Linear Relationships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Ordinary Least Squares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Cost Functions </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Gradient Descent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Vectorization</a:t>
            </a:r>
            <a:endParaRPr sz="2900">
              <a:solidFill>
                <a:srgbClr val="434343"/>
              </a:solidFill>
              <a:latin typeface="Montserrat"/>
              <a:ea typeface="Montserrat"/>
              <a:cs typeface="Montserrat"/>
              <a:sym typeface="Montserrat"/>
            </a:endParaRPr>
          </a:p>
        </p:txBody>
      </p:sp>
      <p:pic>
        <p:nvPicPr>
          <p:cNvPr descr="watermark.jpg" id="156" name="Google Shape;156;p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57" name="Google Shape;157;p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10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929" name="Google Shape;929;p10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30" name="Google Shape;930;p10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31" name="Google Shape;931;p104"/>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932" name="Google Shape;932;p104"/>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0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Squaring corrects for negative and positive errors.</a:t>
            </a:r>
            <a:endParaRPr b="1" sz="2900">
              <a:solidFill>
                <a:srgbClr val="434343"/>
              </a:solidFill>
              <a:latin typeface="Montserrat"/>
              <a:ea typeface="Montserrat"/>
              <a:cs typeface="Montserrat"/>
              <a:sym typeface="Montserrat"/>
            </a:endParaRPr>
          </a:p>
        </p:txBody>
      </p:sp>
      <p:sp>
        <p:nvSpPr>
          <p:cNvPr id="934" name="Google Shape;934;p104"/>
          <p:cNvSpPr/>
          <p:nvPr/>
        </p:nvSpPr>
        <p:spPr>
          <a:xfrm>
            <a:off x="6163050" y="2080250"/>
            <a:ext cx="224100" cy="3201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04"/>
          <p:cNvSpPr/>
          <p:nvPr/>
        </p:nvSpPr>
        <p:spPr>
          <a:xfrm>
            <a:off x="3814575" y="2263150"/>
            <a:ext cx="629400" cy="6723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0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941" name="Google Shape;941;p10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42" name="Google Shape;942;p10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43" name="Google Shape;943;p105"/>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944" name="Google Shape;944;p105"/>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0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Summing error for m rows.</a:t>
            </a:r>
            <a:endParaRPr sz="2900">
              <a:solidFill>
                <a:srgbClr val="434343"/>
              </a:solidFill>
              <a:latin typeface="Montserrat"/>
              <a:ea typeface="Montserrat"/>
              <a:cs typeface="Montserrat"/>
              <a:sym typeface="Montserrat"/>
            </a:endParaRPr>
          </a:p>
        </p:txBody>
      </p:sp>
      <p:sp>
        <p:nvSpPr>
          <p:cNvPr id="946" name="Google Shape;946;p105"/>
          <p:cNvSpPr/>
          <p:nvPr/>
        </p:nvSpPr>
        <p:spPr>
          <a:xfrm>
            <a:off x="3973050" y="2025400"/>
            <a:ext cx="288000" cy="260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0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952" name="Google Shape;952;p10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53" name="Google Shape;953;p10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54" name="Google Shape;954;p106"/>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955" name="Google Shape;955;p106"/>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0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Summing error for m rows.</a:t>
            </a:r>
            <a:endParaRPr sz="2900">
              <a:solidFill>
                <a:srgbClr val="434343"/>
              </a:solidFill>
              <a:latin typeface="Montserrat"/>
              <a:ea typeface="Montserrat"/>
              <a:cs typeface="Montserrat"/>
              <a:sym typeface="Montserrat"/>
            </a:endParaRPr>
          </a:p>
        </p:txBody>
      </p:sp>
      <p:sp>
        <p:nvSpPr>
          <p:cNvPr id="957" name="Google Shape;957;p106"/>
          <p:cNvSpPr/>
          <p:nvPr/>
        </p:nvSpPr>
        <p:spPr>
          <a:xfrm>
            <a:off x="3758175" y="1997975"/>
            <a:ext cx="722400" cy="13260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10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963" name="Google Shape;963;p10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64" name="Google Shape;964;p10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65" name="Google Shape;965;p107"/>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966" name="Google Shape;966;p107"/>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0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Divide by </a:t>
            </a:r>
            <a:r>
              <a:rPr b="1" lang="en" sz="2900">
                <a:solidFill>
                  <a:srgbClr val="434343"/>
                </a:solidFill>
                <a:latin typeface="Montserrat"/>
                <a:ea typeface="Montserrat"/>
                <a:cs typeface="Montserrat"/>
                <a:sym typeface="Montserrat"/>
              </a:rPr>
              <a:t>m</a:t>
            </a:r>
            <a:r>
              <a:rPr lang="en" sz="2900">
                <a:solidFill>
                  <a:srgbClr val="434343"/>
                </a:solidFill>
                <a:latin typeface="Montserrat"/>
                <a:ea typeface="Montserrat"/>
                <a:cs typeface="Montserrat"/>
                <a:sym typeface="Montserrat"/>
              </a:rPr>
              <a:t> to get </a:t>
            </a:r>
            <a:r>
              <a:rPr b="1" lang="en" sz="2900">
                <a:solidFill>
                  <a:srgbClr val="434343"/>
                </a:solidFill>
                <a:latin typeface="Montserrat"/>
                <a:ea typeface="Montserrat"/>
                <a:cs typeface="Montserrat"/>
                <a:sym typeface="Montserrat"/>
              </a:rPr>
              <a:t>mean</a:t>
            </a:r>
            <a:endParaRPr b="1" sz="2900">
              <a:solidFill>
                <a:srgbClr val="434343"/>
              </a:solidFill>
              <a:latin typeface="Montserrat"/>
              <a:ea typeface="Montserrat"/>
              <a:cs typeface="Montserrat"/>
              <a:sym typeface="Montserrat"/>
            </a:endParaRPr>
          </a:p>
        </p:txBody>
      </p:sp>
      <p:sp>
        <p:nvSpPr>
          <p:cNvPr id="968" name="Google Shape;968;p107"/>
          <p:cNvSpPr/>
          <p:nvPr/>
        </p:nvSpPr>
        <p:spPr>
          <a:xfrm>
            <a:off x="2990100" y="1970550"/>
            <a:ext cx="722400" cy="13260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0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974" name="Google Shape;974;p10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75" name="Google Shape;975;p10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76" name="Google Shape;976;p108"/>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977" name="Google Shape;977;p108"/>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0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Additional </a:t>
            </a:r>
            <a:r>
              <a:rPr b="1" lang="en" sz="2900">
                <a:solidFill>
                  <a:srgbClr val="434343"/>
                </a:solidFill>
                <a:latin typeface="Montserrat"/>
                <a:ea typeface="Montserrat"/>
                <a:cs typeface="Montserrat"/>
                <a:sym typeface="Montserrat"/>
              </a:rPr>
              <a:t>½</a:t>
            </a:r>
            <a:r>
              <a:rPr lang="en" sz="2900">
                <a:solidFill>
                  <a:srgbClr val="434343"/>
                </a:solidFill>
                <a:latin typeface="Montserrat"/>
                <a:ea typeface="Montserrat"/>
                <a:cs typeface="Montserrat"/>
                <a:sym typeface="Montserrat"/>
              </a:rPr>
              <a:t> is for </a:t>
            </a:r>
            <a:r>
              <a:rPr lang="en" sz="2900">
                <a:solidFill>
                  <a:srgbClr val="434343"/>
                </a:solidFill>
                <a:latin typeface="Montserrat"/>
                <a:ea typeface="Montserrat"/>
                <a:cs typeface="Montserrat"/>
                <a:sym typeface="Montserrat"/>
              </a:rPr>
              <a:t>convenience</a:t>
            </a:r>
            <a:r>
              <a:rPr lang="en" sz="2900">
                <a:solidFill>
                  <a:srgbClr val="434343"/>
                </a:solidFill>
                <a:latin typeface="Montserrat"/>
                <a:ea typeface="Montserrat"/>
                <a:cs typeface="Montserrat"/>
                <a:sym typeface="Montserrat"/>
              </a:rPr>
              <a:t> for derivative.</a:t>
            </a:r>
            <a:endParaRPr b="1" sz="2900">
              <a:solidFill>
                <a:srgbClr val="434343"/>
              </a:solidFill>
              <a:latin typeface="Montserrat"/>
              <a:ea typeface="Montserrat"/>
              <a:cs typeface="Montserrat"/>
              <a:sym typeface="Montserrat"/>
            </a:endParaRPr>
          </a:p>
        </p:txBody>
      </p:sp>
      <p:sp>
        <p:nvSpPr>
          <p:cNvPr id="979" name="Google Shape;979;p108"/>
          <p:cNvSpPr/>
          <p:nvPr/>
        </p:nvSpPr>
        <p:spPr>
          <a:xfrm>
            <a:off x="2990100" y="2633475"/>
            <a:ext cx="310800" cy="4023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08"/>
          <p:cNvSpPr/>
          <p:nvPr/>
        </p:nvSpPr>
        <p:spPr>
          <a:xfrm>
            <a:off x="6164600" y="2049775"/>
            <a:ext cx="310800" cy="4023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0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986" name="Google Shape;986;p10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87" name="Google Shape;987;p10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88" name="Google Shape;988;p109"/>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989" name="Google Shape;989;p109"/>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0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a:t>
            </a:r>
            <a:r>
              <a:rPr b="1" lang="en" sz="2900">
                <a:solidFill>
                  <a:srgbClr val="434343"/>
                </a:solidFill>
                <a:latin typeface="Montserrat"/>
                <a:ea typeface="Montserrat"/>
                <a:cs typeface="Montserrat"/>
                <a:sym typeface="Montserrat"/>
              </a:rPr>
              <a:t>ŷ </a:t>
            </a:r>
            <a:r>
              <a:rPr lang="en" sz="2900">
                <a:solidFill>
                  <a:srgbClr val="434343"/>
                </a:solidFill>
                <a:latin typeface="Montserrat"/>
                <a:ea typeface="Montserrat"/>
                <a:cs typeface="Montserrat"/>
                <a:sym typeface="Montserrat"/>
              </a:rPr>
              <a:t>?</a:t>
            </a:r>
            <a:r>
              <a:rPr lang="en" sz="2900">
                <a:solidFill>
                  <a:srgbClr val="434343"/>
                </a:solidFill>
                <a:latin typeface="Montserrat"/>
                <a:ea typeface="Montserrat"/>
                <a:cs typeface="Montserrat"/>
                <a:sym typeface="Montserrat"/>
              </a:rPr>
              <a:t> </a:t>
            </a:r>
            <a:endParaRPr b="1" sz="2900">
              <a:solidFill>
                <a:srgbClr val="434343"/>
              </a:solidFill>
              <a:latin typeface="Montserrat"/>
              <a:ea typeface="Montserrat"/>
              <a:cs typeface="Montserrat"/>
              <a:sym typeface="Montserrat"/>
            </a:endParaRPr>
          </a:p>
        </p:txBody>
      </p:sp>
      <p:sp>
        <p:nvSpPr>
          <p:cNvPr id="991" name="Google Shape;991;p109"/>
          <p:cNvSpPr/>
          <p:nvPr/>
        </p:nvSpPr>
        <p:spPr>
          <a:xfrm>
            <a:off x="5518400" y="2370600"/>
            <a:ext cx="310800" cy="4413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11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997" name="Google Shape;997;p11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It will be a function of </a:t>
            </a:r>
            <a:r>
              <a:rPr b="1" lang="en" sz="2900">
                <a:solidFill>
                  <a:srgbClr val="434343"/>
                </a:solidFill>
                <a:latin typeface="Montserrat"/>
                <a:ea typeface="Montserrat"/>
                <a:cs typeface="Montserrat"/>
                <a:sym typeface="Montserrat"/>
              </a:rPr>
              <a:t>Betas </a:t>
            </a:r>
            <a:r>
              <a:rPr lang="en" sz="2900">
                <a:solidFill>
                  <a:srgbClr val="434343"/>
                </a:solidFill>
                <a:latin typeface="Montserrat"/>
                <a:ea typeface="Montserrat"/>
                <a:cs typeface="Montserrat"/>
                <a:sym typeface="Montserrat"/>
              </a:rPr>
              <a:t>and </a:t>
            </a:r>
            <a:r>
              <a:rPr b="1" lang="en" sz="2900">
                <a:solidFill>
                  <a:srgbClr val="434343"/>
                </a:solidFill>
                <a:latin typeface="Montserrat"/>
                <a:ea typeface="Montserrat"/>
                <a:cs typeface="Montserrat"/>
                <a:sym typeface="Montserrat"/>
              </a:rPr>
              <a:t>Features</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998" name="Google Shape;998;p11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99" name="Google Shape;999;p11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000" name="Google Shape;1000;p110"/>
          <p:cNvPicPr preferRelativeResize="0"/>
          <p:nvPr/>
        </p:nvPicPr>
        <p:blipFill>
          <a:blip r:embed="rId4">
            <a:alphaModFix/>
          </a:blip>
          <a:stretch>
            <a:fillRect/>
          </a:stretch>
        </p:blipFill>
        <p:spPr>
          <a:xfrm>
            <a:off x="1517900" y="1761175"/>
            <a:ext cx="6108202" cy="3059324"/>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1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06" name="Google Shape;1006;p11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from calculus to minimize a function we can take its derivative and set it equal to zero.</a:t>
            </a:r>
            <a:endParaRPr b="1" sz="2900">
              <a:solidFill>
                <a:srgbClr val="434343"/>
              </a:solidFill>
              <a:latin typeface="Montserrat"/>
              <a:ea typeface="Montserrat"/>
              <a:cs typeface="Montserrat"/>
              <a:sym typeface="Montserrat"/>
            </a:endParaRPr>
          </a:p>
        </p:txBody>
      </p:sp>
      <p:pic>
        <p:nvPicPr>
          <p:cNvPr descr="watermark.jpg" id="1007" name="Google Shape;1007;p11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08" name="Google Shape;1008;p11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009" name="Google Shape;1009;p111"/>
          <p:cNvPicPr preferRelativeResize="0"/>
          <p:nvPr/>
        </p:nvPicPr>
        <p:blipFill>
          <a:blip r:embed="rId4">
            <a:alphaModFix/>
          </a:blip>
          <a:stretch>
            <a:fillRect/>
          </a:stretch>
        </p:blipFill>
        <p:spPr>
          <a:xfrm>
            <a:off x="2356825" y="2228825"/>
            <a:ext cx="6854651" cy="26501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11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15" name="Google Shape;1015;p11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from calculus to minimize a function we can take its derivative and set it equal to zero.</a:t>
            </a:r>
            <a:endParaRPr b="1" sz="2900">
              <a:solidFill>
                <a:srgbClr val="434343"/>
              </a:solidFill>
              <a:latin typeface="Montserrat"/>
              <a:ea typeface="Montserrat"/>
              <a:cs typeface="Montserrat"/>
              <a:sym typeface="Montserrat"/>
            </a:endParaRPr>
          </a:p>
        </p:txBody>
      </p:sp>
      <p:pic>
        <p:nvPicPr>
          <p:cNvPr descr="watermark.jpg" id="1016" name="Google Shape;1016;p11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17" name="Google Shape;1017;p11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018" name="Google Shape;1018;p112"/>
          <p:cNvPicPr preferRelativeResize="0"/>
          <p:nvPr/>
        </p:nvPicPr>
        <p:blipFill>
          <a:blip r:embed="rId4">
            <a:alphaModFix/>
          </a:blip>
          <a:stretch>
            <a:fillRect/>
          </a:stretch>
        </p:blipFill>
        <p:spPr>
          <a:xfrm>
            <a:off x="2356825" y="2228825"/>
            <a:ext cx="6854651" cy="2650175"/>
          </a:xfrm>
          <a:prstGeom prst="rect">
            <a:avLst/>
          </a:prstGeom>
          <a:noFill/>
          <a:ln>
            <a:noFill/>
          </a:ln>
        </p:spPr>
      </p:pic>
      <p:sp>
        <p:nvSpPr>
          <p:cNvPr id="1019" name="Google Shape;1019;p112"/>
          <p:cNvSpPr/>
          <p:nvPr/>
        </p:nvSpPr>
        <p:spPr>
          <a:xfrm>
            <a:off x="2399700" y="2690150"/>
            <a:ext cx="722400" cy="9183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12"/>
          <p:cNvSpPr/>
          <p:nvPr/>
        </p:nvSpPr>
        <p:spPr>
          <a:xfrm>
            <a:off x="4049325" y="2690150"/>
            <a:ext cx="722400" cy="9183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11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26" name="Google Shape;1026;p11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from calculus to minimize a function we can take its derivative and set it equal to zero.</a:t>
            </a:r>
            <a:endParaRPr b="1" sz="2900">
              <a:solidFill>
                <a:srgbClr val="434343"/>
              </a:solidFill>
              <a:latin typeface="Montserrat"/>
              <a:ea typeface="Montserrat"/>
              <a:cs typeface="Montserrat"/>
              <a:sym typeface="Montserrat"/>
            </a:endParaRPr>
          </a:p>
        </p:txBody>
      </p:sp>
      <p:pic>
        <p:nvPicPr>
          <p:cNvPr descr="watermark.jpg" id="1027" name="Google Shape;1027;p11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28" name="Google Shape;1028;p11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029" name="Google Shape;1029;p113"/>
          <p:cNvPicPr preferRelativeResize="0"/>
          <p:nvPr/>
        </p:nvPicPr>
        <p:blipFill>
          <a:blip r:embed="rId4">
            <a:alphaModFix/>
          </a:blip>
          <a:stretch>
            <a:fillRect/>
          </a:stretch>
        </p:blipFill>
        <p:spPr>
          <a:xfrm>
            <a:off x="2356825" y="2228825"/>
            <a:ext cx="6854651" cy="2650175"/>
          </a:xfrm>
          <a:prstGeom prst="rect">
            <a:avLst/>
          </a:prstGeom>
          <a:noFill/>
          <a:ln>
            <a:noFill/>
          </a:ln>
        </p:spPr>
      </p:pic>
      <p:sp>
        <p:nvSpPr>
          <p:cNvPr id="1030" name="Google Shape;1030;p113"/>
          <p:cNvSpPr/>
          <p:nvPr/>
        </p:nvSpPr>
        <p:spPr>
          <a:xfrm>
            <a:off x="5130925" y="3162450"/>
            <a:ext cx="225000" cy="3753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13"/>
          <p:cNvSpPr/>
          <p:nvPr/>
        </p:nvSpPr>
        <p:spPr>
          <a:xfrm>
            <a:off x="8770800" y="2422175"/>
            <a:ext cx="225000" cy="3753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3" name="Google Shape;163;p3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Relevant Reading in ISLR</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Section 3 : Linear Regression</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3.1 Simple Linear Regression</a:t>
            </a:r>
            <a:endParaRPr sz="2900">
              <a:solidFill>
                <a:srgbClr val="434343"/>
              </a:solidFill>
              <a:latin typeface="Montserrat"/>
              <a:ea typeface="Montserrat"/>
              <a:cs typeface="Montserrat"/>
              <a:sym typeface="Montserrat"/>
            </a:endParaRPr>
          </a:p>
        </p:txBody>
      </p:sp>
      <p:pic>
        <p:nvPicPr>
          <p:cNvPr descr="watermark.jpg" id="164" name="Google Shape;164;p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5" name="Google Shape;165;p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1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37" name="Google Shape;1037;p11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Unfortunately, it is not scalable to try to get an analytical solution to minimize this cost function.</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the next lecture we will learn to use </a:t>
            </a:r>
            <a:r>
              <a:rPr b="1" lang="en" sz="2900">
                <a:solidFill>
                  <a:srgbClr val="434343"/>
                </a:solidFill>
                <a:latin typeface="Montserrat"/>
                <a:ea typeface="Montserrat"/>
                <a:cs typeface="Montserrat"/>
                <a:sym typeface="Montserrat"/>
              </a:rPr>
              <a:t>gradient descent</a:t>
            </a:r>
            <a:r>
              <a:rPr lang="en" sz="2900">
                <a:solidFill>
                  <a:srgbClr val="434343"/>
                </a:solidFill>
                <a:latin typeface="Montserrat"/>
                <a:ea typeface="Montserrat"/>
                <a:cs typeface="Montserrat"/>
                <a:sym typeface="Montserrat"/>
              </a:rPr>
              <a:t> to minimize this </a:t>
            </a:r>
            <a:r>
              <a:rPr b="1" lang="en" sz="2900">
                <a:solidFill>
                  <a:srgbClr val="434343"/>
                </a:solidFill>
                <a:latin typeface="Montserrat"/>
                <a:ea typeface="Montserrat"/>
                <a:cs typeface="Montserrat"/>
                <a:sym typeface="Montserrat"/>
              </a:rPr>
              <a:t>cost function.</a:t>
            </a:r>
            <a:endParaRPr b="1" sz="2900">
              <a:solidFill>
                <a:srgbClr val="434343"/>
              </a:solidFill>
              <a:latin typeface="Montserrat"/>
              <a:ea typeface="Montserrat"/>
              <a:cs typeface="Montserrat"/>
              <a:sym typeface="Montserrat"/>
            </a:endParaRPr>
          </a:p>
        </p:txBody>
      </p:sp>
      <p:pic>
        <p:nvPicPr>
          <p:cNvPr descr="watermark.jpg" id="1038" name="Google Shape;1038;p11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39" name="Google Shape;1039;p11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1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Introduction to Linear Regression</a:t>
            </a:r>
            <a:endParaRPr b="1">
              <a:latin typeface="Montserrat"/>
              <a:ea typeface="Montserrat"/>
              <a:cs typeface="Montserrat"/>
              <a:sym typeface="Montserrat"/>
            </a:endParaRPr>
          </a:p>
        </p:txBody>
      </p:sp>
      <p:sp>
        <p:nvSpPr>
          <p:cNvPr id="1045" name="Google Shape;1045;p11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Algorithm Theory - Part Three</a:t>
            </a:r>
            <a:endParaRPr sz="3900"/>
          </a:p>
          <a:p>
            <a:pPr indent="0" lvl="0" marL="0" rtl="0" algn="ctr">
              <a:spcBef>
                <a:spcPts val="0"/>
              </a:spcBef>
              <a:spcAft>
                <a:spcPts val="0"/>
              </a:spcAft>
              <a:buNone/>
            </a:pPr>
            <a:r>
              <a:rPr lang="en" sz="3900"/>
              <a:t>Gradient Descent</a:t>
            </a:r>
            <a:endParaRPr sz="3900"/>
          </a:p>
        </p:txBody>
      </p:sp>
      <p:pic>
        <p:nvPicPr>
          <p:cNvPr descr="watermark.jpg" id="1046" name="Google Shape;1046;p11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47" name="Google Shape;1047;p11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11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53" name="Google Shape;1053;p11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just figured out a </a:t>
            </a:r>
            <a:r>
              <a:rPr b="1" lang="en" sz="2900">
                <a:solidFill>
                  <a:srgbClr val="434343"/>
                </a:solidFill>
                <a:latin typeface="Montserrat"/>
                <a:ea typeface="Montserrat"/>
                <a:cs typeface="Montserrat"/>
                <a:sym typeface="Montserrat"/>
              </a:rPr>
              <a:t>cost function</a:t>
            </a:r>
            <a:r>
              <a:rPr lang="en" sz="2900">
                <a:solidFill>
                  <a:srgbClr val="434343"/>
                </a:solidFill>
                <a:latin typeface="Montserrat"/>
                <a:ea typeface="Montserrat"/>
                <a:cs typeface="Montserrat"/>
                <a:sym typeface="Montserrat"/>
              </a:rPr>
              <a:t> to minimize!</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Taking the cost function derivative and then solving for zero to get the set of Beta </a:t>
            </a:r>
            <a:r>
              <a:rPr lang="en" sz="2900">
                <a:solidFill>
                  <a:srgbClr val="434343"/>
                </a:solidFill>
                <a:latin typeface="Montserrat"/>
                <a:ea typeface="Montserrat"/>
                <a:cs typeface="Montserrat"/>
                <a:sym typeface="Montserrat"/>
              </a:rPr>
              <a:t>coefficients will be too difficult to solve directly through an analytical solution.</a:t>
            </a:r>
            <a:r>
              <a:rPr lang="en" sz="2900">
                <a:solidFill>
                  <a:srgbClr val="434343"/>
                </a:solidFill>
                <a:latin typeface="Montserrat"/>
                <a:ea typeface="Montserrat"/>
                <a:cs typeface="Montserrat"/>
                <a:sym typeface="Montserrat"/>
              </a:rPr>
              <a:t> </a:t>
            </a:r>
            <a:endParaRPr sz="2900">
              <a:solidFill>
                <a:srgbClr val="434343"/>
              </a:solidFill>
              <a:latin typeface="Montserrat"/>
              <a:ea typeface="Montserrat"/>
              <a:cs typeface="Montserrat"/>
              <a:sym typeface="Montserrat"/>
            </a:endParaRPr>
          </a:p>
        </p:txBody>
      </p:sp>
      <p:pic>
        <p:nvPicPr>
          <p:cNvPr descr="watermark.jpg" id="1054" name="Google Shape;1054;p11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55" name="Google Shape;1055;p11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1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61" name="Google Shape;1061;p11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Instead we can describe this cost function through vectorized matrix notation and use </a:t>
            </a:r>
            <a:r>
              <a:rPr b="1" lang="en" sz="2900">
                <a:solidFill>
                  <a:srgbClr val="434343"/>
                </a:solidFill>
                <a:latin typeface="Montserrat"/>
                <a:ea typeface="Montserrat"/>
                <a:cs typeface="Montserrat"/>
                <a:sym typeface="Montserrat"/>
              </a:rPr>
              <a:t>gradient descent</a:t>
            </a:r>
            <a:r>
              <a:rPr lang="en" sz="2900">
                <a:solidFill>
                  <a:srgbClr val="434343"/>
                </a:solidFill>
                <a:latin typeface="Montserrat"/>
                <a:ea typeface="Montserrat"/>
                <a:cs typeface="Montserrat"/>
                <a:sym typeface="Montserrat"/>
              </a:rPr>
              <a:t> to have a computer figure out the set of Beta coefficient values that minimize the </a:t>
            </a:r>
            <a:r>
              <a:rPr b="1" lang="en" sz="2900">
                <a:solidFill>
                  <a:srgbClr val="434343"/>
                </a:solidFill>
                <a:latin typeface="Montserrat"/>
                <a:ea typeface="Montserrat"/>
                <a:cs typeface="Montserrat"/>
                <a:sym typeface="Montserrat"/>
              </a:rPr>
              <a:t>cost/loss</a:t>
            </a:r>
            <a:r>
              <a:rPr lang="en" sz="2900">
                <a:solidFill>
                  <a:srgbClr val="434343"/>
                </a:solidFill>
                <a:latin typeface="Montserrat"/>
                <a:ea typeface="Montserrat"/>
                <a:cs typeface="Montserrat"/>
                <a:sym typeface="Montserrat"/>
              </a:rPr>
              <a:t> function.</a:t>
            </a:r>
            <a:endParaRPr sz="2900">
              <a:solidFill>
                <a:srgbClr val="434343"/>
              </a:solidFill>
              <a:latin typeface="Montserrat"/>
              <a:ea typeface="Montserrat"/>
              <a:cs typeface="Montserrat"/>
              <a:sym typeface="Montserrat"/>
            </a:endParaRPr>
          </a:p>
        </p:txBody>
      </p:sp>
      <p:pic>
        <p:nvPicPr>
          <p:cNvPr descr="watermark.jpg" id="1062" name="Google Shape;1062;p11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63" name="Google Shape;1063;p11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11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69" name="Google Shape;1069;p11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Our goals: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Find a set of Beta coefficient values that minimizes the error (cost function)</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Leverage computational power instead of having to manually attempt to analytically solve the derivative.</a:t>
            </a:r>
            <a:endParaRPr sz="2900">
              <a:solidFill>
                <a:srgbClr val="434343"/>
              </a:solidFill>
              <a:latin typeface="Montserrat"/>
              <a:ea typeface="Montserrat"/>
              <a:cs typeface="Montserrat"/>
              <a:sym typeface="Montserrat"/>
            </a:endParaRPr>
          </a:p>
        </p:txBody>
      </p:sp>
      <p:pic>
        <p:nvPicPr>
          <p:cNvPr descr="watermark.jpg" id="1070" name="Google Shape;1070;p11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71" name="Google Shape;1071;p11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11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77" name="Google Shape;1077;p119"/>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we now have the derivative of the cost function:</a:t>
            </a:r>
            <a:endParaRPr b="1" sz="2900">
              <a:solidFill>
                <a:srgbClr val="434343"/>
              </a:solidFill>
              <a:latin typeface="Montserrat"/>
              <a:ea typeface="Montserrat"/>
              <a:cs typeface="Montserrat"/>
              <a:sym typeface="Montserrat"/>
            </a:endParaRPr>
          </a:p>
        </p:txBody>
      </p:sp>
      <p:pic>
        <p:nvPicPr>
          <p:cNvPr descr="watermark.jpg" id="1078" name="Google Shape;1078;p11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79" name="Google Shape;1079;p11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080" name="Google Shape;1080;p119"/>
          <p:cNvPicPr preferRelativeResize="0"/>
          <p:nvPr/>
        </p:nvPicPr>
        <p:blipFill rotWithShape="1">
          <a:blip r:embed="rId4">
            <a:alphaModFix/>
          </a:blip>
          <a:srcRect b="0" l="0" r="81602" t="0"/>
          <a:stretch/>
        </p:blipFill>
        <p:spPr>
          <a:xfrm>
            <a:off x="1518625" y="2228825"/>
            <a:ext cx="1261097" cy="2650175"/>
          </a:xfrm>
          <a:prstGeom prst="rect">
            <a:avLst/>
          </a:prstGeom>
          <a:noFill/>
          <a:ln>
            <a:noFill/>
          </a:ln>
        </p:spPr>
      </p:pic>
      <p:pic>
        <p:nvPicPr>
          <p:cNvPr id="1081" name="Google Shape;1081;p119"/>
          <p:cNvPicPr preferRelativeResize="0"/>
          <p:nvPr/>
        </p:nvPicPr>
        <p:blipFill rotWithShape="1">
          <a:blip r:embed="rId4">
            <a:alphaModFix/>
          </a:blip>
          <a:srcRect b="0" l="19685" r="8860" t="58069"/>
          <a:stretch/>
        </p:blipFill>
        <p:spPr>
          <a:xfrm>
            <a:off x="2798625" y="2593000"/>
            <a:ext cx="4897900" cy="1111201"/>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2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87" name="Google Shape;1087;p120"/>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Also recall our data will be in the form of a matrix </a:t>
            </a:r>
            <a:r>
              <a:rPr b="1" lang="en" sz="2900">
                <a:solidFill>
                  <a:srgbClr val="434343"/>
                </a:solidFill>
                <a:latin typeface="Montserrat"/>
                <a:ea typeface="Montserrat"/>
                <a:cs typeface="Montserrat"/>
                <a:sym typeface="Montserrat"/>
              </a:rPr>
              <a:t>X</a:t>
            </a:r>
            <a:r>
              <a:rPr lang="en" sz="2900">
                <a:solidFill>
                  <a:srgbClr val="434343"/>
                </a:solidFill>
                <a:latin typeface="Montserrat"/>
                <a:ea typeface="Montserrat"/>
                <a:cs typeface="Montserrat"/>
                <a:sym typeface="Montserrat"/>
              </a:rPr>
              <a:t> with a vector of labels </a:t>
            </a:r>
            <a:r>
              <a:rPr b="1" lang="en" sz="2900">
                <a:solidFill>
                  <a:srgbClr val="434343"/>
                </a:solidFill>
                <a:latin typeface="Montserrat"/>
                <a:ea typeface="Montserrat"/>
                <a:cs typeface="Montserrat"/>
                <a:sym typeface="Montserrat"/>
              </a:rPr>
              <a:t>y.</a:t>
            </a:r>
            <a:endParaRPr b="1" sz="2900">
              <a:solidFill>
                <a:srgbClr val="434343"/>
              </a:solidFill>
              <a:latin typeface="Montserrat"/>
              <a:ea typeface="Montserrat"/>
              <a:cs typeface="Montserrat"/>
              <a:sym typeface="Montserrat"/>
            </a:endParaRPr>
          </a:p>
        </p:txBody>
      </p:sp>
      <p:pic>
        <p:nvPicPr>
          <p:cNvPr descr="watermark.jpg" id="1088" name="Google Shape;1088;p12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89" name="Google Shape;1089;p12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090" name="Google Shape;1090;p120"/>
          <p:cNvPicPr preferRelativeResize="0"/>
          <p:nvPr/>
        </p:nvPicPr>
        <p:blipFill rotWithShape="1">
          <a:blip r:embed="rId4">
            <a:alphaModFix/>
          </a:blip>
          <a:srcRect b="0" l="0" r="81602" t="0"/>
          <a:stretch/>
        </p:blipFill>
        <p:spPr>
          <a:xfrm>
            <a:off x="1518625" y="2228825"/>
            <a:ext cx="1261097" cy="2650175"/>
          </a:xfrm>
          <a:prstGeom prst="rect">
            <a:avLst/>
          </a:prstGeom>
          <a:noFill/>
          <a:ln>
            <a:noFill/>
          </a:ln>
        </p:spPr>
      </p:pic>
      <p:pic>
        <p:nvPicPr>
          <p:cNvPr id="1091" name="Google Shape;1091;p120"/>
          <p:cNvPicPr preferRelativeResize="0"/>
          <p:nvPr/>
        </p:nvPicPr>
        <p:blipFill rotWithShape="1">
          <a:blip r:embed="rId4">
            <a:alphaModFix/>
          </a:blip>
          <a:srcRect b="0" l="19685" r="8860" t="58069"/>
          <a:stretch/>
        </p:blipFill>
        <p:spPr>
          <a:xfrm>
            <a:off x="2798625" y="2593000"/>
            <a:ext cx="4897900" cy="1111201"/>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12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97" name="Google Shape;1097;p121"/>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Which means we need a </a:t>
            </a:r>
            <a:r>
              <a:rPr lang="en" sz="3300">
                <a:solidFill>
                  <a:srgbClr val="434343"/>
                </a:solidFill>
                <a:latin typeface="Montserrat"/>
                <a:ea typeface="Montserrat"/>
                <a:cs typeface="Montserrat"/>
                <a:sym typeface="Montserrat"/>
              </a:rPr>
              <a:t>β</a:t>
            </a:r>
            <a:r>
              <a:rPr lang="en" sz="2900">
                <a:solidFill>
                  <a:srgbClr val="434343"/>
                </a:solidFill>
                <a:latin typeface="Montserrat"/>
                <a:ea typeface="Montserrat"/>
                <a:cs typeface="Montserrat"/>
                <a:sym typeface="Montserrat"/>
              </a:rPr>
              <a:t> for each feature, so we can express a vector of </a:t>
            </a:r>
            <a:r>
              <a:rPr lang="en" sz="3300">
                <a:solidFill>
                  <a:srgbClr val="434343"/>
                </a:solidFill>
                <a:latin typeface="Montserrat"/>
                <a:ea typeface="Montserrat"/>
                <a:cs typeface="Montserrat"/>
                <a:sym typeface="Montserrat"/>
              </a:rPr>
              <a:t>β </a:t>
            </a:r>
            <a:r>
              <a:rPr lang="en" sz="2900">
                <a:solidFill>
                  <a:srgbClr val="434343"/>
                </a:solidFill>
                <a:latin typeface="Montserrat"/>
                <a:ea typeface="Montserrat"/>
                <a:cs typeface="Montserrat"/>
                <a:sym typeface="Montserrat"/>
              </a:rPr>
              <a:t>values.</a:t>
            </a:r>
            <a:endParaRPr sz="2500">
              <a:solidFill>
                <a:srgbClr val="434343"/>
              </a:solidFill>
              <a:latin typeface="Montserrat"/>
              <a:ea typeface="Montserrat"/>
              <a:cs typeface="Montserrat"/>
              <a:sym typeface="Montserrat"/>
            </a:endParaRPr>
          </a:p>
        </p:txBody>
      </p:sp>
      <p:pic>
        <p:nvPicPr>
          <p:cNvPr descr="watermark.jpg" id="1098" name="Google Shape;1098;p12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99" name="Google Shape;1099;p12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00" name="Google Shape;1100;p121"/>
          <p:cNvPicPr preferRelativeResize="0"/>
          <p:nvPr/>
        </p:nvPicPr>
        <p:blipFill rotWithShape="1">
          <a:blip r:embed="rId4">
            <a:alphaModFix/>
          </a:blip>
          <a:srcRect b="0" l="0" r="81602" t="0"/>
          <a:stretch/>
        </p:blipFill>
        <p:spPr>
          <a:xfrm>
            <a:off x="1518625" y="2228825"/>
            <a:ext cx="1261097" cy="2650175"/>
          </a:xfrm>
          <a:prstGeom prst="rect">
            <a:avLst/>
          </a:prstGeom>
          <a:noFill/>
          <a:ln>
            <a:noFill/>
          </a:ln>
        </p:spPr>
      </p:pic>
      <p:pic>
        <p:nvPicPr>
          <p:cNvPr id="1101" name="Google Shape;1101;p121"/>
          <p:cNvPicPr preferRelativeResize="0"/>
          <p:nvPr/>
        </p:nvPicPr>
        <p:blipFill rotWithShape="1">
          <a:blip r:embed="rId4">
            <a:alphaModFix/>
          </a:blip>
          <a:srcRect b="0" l="19685" r="8860" t="58069"/>
          <a:stretch/>
        </p:blipFill>
        <p:spPr>
          <a:xfrm>
            <a:off x="2798625" y="2593000"/>
            <a:ext cx="4897900" cy="111120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12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07" name="Google Shape;1107;p122"/>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Use a </a:t>
            </a:r>
            <a:r>
              <a:rPr b="1" lang="en" sz="2900">
                <a:solidFill>
                  <a:srgbClr val="434343"/>
                </a:solidFill>
                <a:latin typeface="Montserrat"/>
                <a:ea typeface="Montserrat"/>
                <a:cs typeface="Montserrat"/>
                <a:sym typeface="Montserrat"/>
              </a:rPr>
              <a:t>gradient </a:t>
            </a:r>
            <a:r>
              <a:rPr lang="en" sz="2900">
                <a:solidFill>
                  <a:srgbClr val="434343"/>
                </a:solidFill>
                <a:latin typeface="Montserrat"/>
                <a:ea typeface="Montserrat"/>
                <a:cs typeface="Montserrat"/>
                <a:sym typeface="Montserrat"/>
              </a:rPr>
              <a:t>to express the derivative of the cost function with respect to each </a:t>
            </a:r>
            <a:r>
              <a:rPr lang="en" sz="3300">
                <a:solidFill>
                  <a:srgbClr val="434343"/>
                </a:solidFill>
                <a:latin typeface="Montserrat"/>
                <a:ea typeface="Montserrat"/>
                <a:cs typeface="Montserrat"/>
                <a:sym typeface="Montserrat"/>
              </a:rPr>
              <a:t>β</a:t>
            </a:r>
            <a:r>
              <a:rPr lang="en" sz="2900">
                <a:solidFill>
                  <a:srgbClr val="434343"/>
                </a:solidFill>
                <a:latin typeface="Montserrat"/>
                <a:ea typeface="Montserrat"/>
                <a:cs typeface="Montserrat"/>
                <a:sym typeface="Montserrat"/>
              </a:rPr>
              <a:t> </a:t>
            </a:r>
            <a:endParaRPr sz="2500">
              <a:solidFill>
                <a:srgbClr val="434343"/>
              </a:solidFill>
              <a:latin typeface="Montserrat"/>
              <a:ea typeface="Montserrat"/>
              <a:cs typeface="Montserrat"/>
              <a:sym typeface="Montserrat"/>
            </a:endParaRPr>
          </a:p>
        </p:txBody>
      </p:sp>
      <p:pic>
        <p:nvPicPr>
          <p:cNvPr descr="watermark.jpg" id="1108" name="Google Shape;1108;p12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09" name="Google Shape;1109;p12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10" name="Google Shape;1110;p122"/>
          <p:cNvPicPr preferRelativeResize="0"/>
          <p:nvPr/>
        </p:nvPicPr>
        <p:blipFill>
          <a:blip r:embed="rId4">
            <a:alphaModFix/>
          </a:blip>
          <a:stretch>
            <a:fillRect/>
          </a:stretch>
        </p:blipFill>
        <p:spPr>
          <a:xfrm>
            <a:off x="1825246" y="2292000"/>
            <a:ext cx="2575492" cy="239682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2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16" name="Google Shape;1116;p123"/>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plug in our equation of the derivative of the loss function.</a:t>
            </a:r>
            <a:endParaRPr sz="2500">
              <a:solidFill>
                <a:srgbClr val="434343"/>
              </a:solidFill>
              <a:latin typeface="Montserrat"/>
              <a:ea typeface="Montserrat"/>
              <a:cs typeface="Montserrat"/>
              <a:sym typeface="Montserrat"/>
            </a:endParaRPr>
          </a:p>
        </p:txBody>
      </p:sp>
      <p:pic>
        <p:nvPicPr>
          <p:cNvPr descr="watermark.jpg" id="1117" name="Google Shape;1117;p12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18" name="Google Shape;1118;p12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19" name="Google Shape;1119;p123"/>
          <p:cNvPicPr preferRelativeResize="0"/>
          <p:nvPr/>
        </p:nvPicPr>
        <p:blipFill>
          <a:blip r:embed="rId4">
            <a:alphaModFix/>
          </a:blip>
          <a:stretch>
            <a:fillRect/>
          </a:stretch>
        </p:blipFill>
        <p:spPr>
          <a:xfrm>
            <a:off x="1825246" y="2292000"/>
            <a:ext cx="2575492" cy="2396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